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7"/>
  </p:notesMasterIdLst>
  <p:sldIdLst>
    <p:sldId id="256" r:id="rId2"/>
    <p:sldId id="268" r:id="rId3"/>
    <p:sldId id="257" r:id="rId4"/>
    <p:sldId id="258" r:id="rId5"/>
    <p:sldId id="259" r:id="rId6"/>
    <p:sldId id="260" r:id="rId7"/>
    <p:sldId id="269" r:id="rId8"/>
    <p:sldId id="261" r:id="rId9"/>
    <p:sldId id="271" r:id="rId10"/>
    <p:sldId id="272" r:id="rId11"/>
    <p:sldId id="274" r:id="rId12"/>
    <p:sldId id="275" r:id="rId13"/>
    <p:sldId id="276" r:id="rId14"/>
    <p:sldId id="267" r:id="rId15"/>
    <p:sldId id="27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51094" autoAdjust="0"/>
  </p:normalViewPr>
  <p:slideViewPr>
    <p:cSldViewPr>
      <p:cViewPr varScale="1">
        <p:scale>
          <a:sx n="54" d="100"/>
          <a:sy n="54" d="100"/>
        </p:scale>
        <p:origin x="-16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4D232B-0571-4B6E-A146-9E37F44E80C1}" type="datetimeFigureOut">
              <a:rPr lang="en-US" smtClean="0"/>
              <a:pPr/>
              <a:t>3/2/2009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4CFF31-0736-47E3-8ADB-2D1BDE827D7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I thought that I would start out today with a little ice breaker – something cute or funny to get you to laugh and it</a:t>
            </a:r>
          </a:p>
          <a:p>
            <a:r>
              <a:rPr lang="en-US" baseline="0" dirty="0" smtClean="0"/>
              <a:t>occurred to me that there is nothing cute or funny about the right to trial by jury.</a:t>
            </a:r>
          </a:p>
          <a:p>
            <a:endParaRPr lang="en-US" baseline="0" dirty="0" smtClean="0"/>
          </a:p>
          <a:p>
            <a:endParaRPr lang="en-US" baseline="0" dirty="0" smtClean="0"/>
          </a:p>
          <a:p>
            <a:r>
              <a:rPr lang="en-US" baseline="0" dirty="0" smtClean="0"/>
              <a:t>The law is not the private property of lawyers or judges</a:t>
            </a:r>
          </a:p>
          <a:p>
            <a:endParaRPr lang="en-US" baseline="0" dirty="0" smtClean="0"/>
          </a:p>
          <a:p>
            <a:r>
              <a:rPr lang="en-US" baseline="0" dirty="0" smtClean="0"/>
              <a:t>The blessings of freedom should belong to each of us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Trial by jury is a fundamental freedom.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this country, we have the constitutionally guaranteed right to pick our own judges – the jury.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an amazing concept - that ordinary, unbiased citizens can come together to decide serious disputes that have far reaching consequences is one of the most simple, yet brilliant , ways to secure and insure the blessing of liberty.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r>
              <a:rPr lang="en-US" baseline="0" dirty="0" smtClean="0"/>
              <a:t>John Adams said that the right to trial by jury is the heart and lungs of democracy</a:t>
            </a:r>
          </a:p>
          <a:p>
            <a:r>
              <a:rPr lang="en-US" baseline="0" dirty="0" smtClean="0"/>
              <a:t>Its democracy in its most basic form – the only way every citizen can participate in government.</a:t>
            </a:r>
          </a:p>
          <a:p>
            <a:endParaRPr lang="en-US" baseline="0" dirty="0" smtClean="0"/>
          </a:p>
          <a:p>
            <a:r>
              <a:rPr lang="en-US" baseline="0" dirty="0" smtClean="0"/>
              <a:t>And yet, Its so under appreciated </a:t>
            </a:r>
          </a:p>
          <a:p>
            <a:r>
              <a:rPr lang="en-US" baseline="0" dirty="0" smtClean="0"/>
              <a:t>	</a:t>
            </a:r>
          </a:p>
          <a:p>
            <a:r>
              <a:rPr lang="en-US" baseline="0" dirty="0" smtClean="0"/>
              <a:t>Even under appreciated by judges and lawyers who should be its most ardent trustees.</a:t>
            </a:r>
          </a:p>
          <a:p>
            <a:endParaRPr lang="en-US" baseline="0" dirty="0" smtClean="0"/>
          </a:p>
          <a:p>
            <a:endParaRPr lang="en-US" baseline="0" dirty="0" smtClean="0"/>
          </a:p>
          <a:p>
            <a:r>
              <a:rPr lang="en-US" baseline="0" dirty="0" smtClean="0"/>
              <a:t>When you look at it this way, what legal proceeding is more important than voir dire?</a:t>
            </a:r>
          </a:p>
        </p:txBody>
      </p:sp>
      <p:sp>
        <p:nvSpPr>
          <p:cNvPr id="4" name="Slide Number Placeholder 3"/>
          <p:cNvSpPr>
            <a:spLocks noGrp="1"/>
          </p:cNvSpPr>
          <p:nvPr>
            <p:ph type="sldNum" sz="quarter" idx="10"/>
          </p:nvPr>
        </p:nvSpPr>
        <p:spPr/>
        <p:txBody>
          <a:bodyPr/>
          <a:lstStyle/>
          <a:p>
            <a:fld id="{264CFF31-0736-47E3-8ADB-2D1BDE827D7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4CFF31-0736-47E3-8ADB-2D1BDE827D7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4CFF31-0736-47E3-8ADB-2D1BDE827D77}"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Case</a:t>
            </a:r>
            <a:r>
              <a:rPr lang="en-US" baseline="0" dirty="0" smtClean="0"/>
              <a:t> law varies, of course, from state to state.</a:t>
            </a:r>
          </a:p>
          <a:p>
            <a:endParaRPr lang="en-US" baseline="0" dirty="0" smtClean="0"/>
          </a:p>
          <a:p>
            <a:r>
              <a:rPr lang="en-US" baseline="0" dirty="0" smtClean="0"/>
              <a:t>These are some differences in Challenge for cause from court to court.</a:t>
            </a:r>
          </a:p>
          <a:p>
            <a:endParaRPr lang="en-US" baseline="0" smtClean="0"/>
          </a:p>
          <a:p>
            <a:r>
              <a:rPr lang="en-US" baseline="0" smtClean="0"/>
              <a:t>But </a:t>
            </a:r>
            <a:r>
              <a:rPr lang="en-US" baseline="0" dirty="0" smtClean="0"/>
              <a:t>permit me to give you some pointers in Texas…….</a:t>
            </a:r>
            <a:endParaRPr lang="en-US" dirty="0"/>
          </a:p>
        </p:txBody>
      </p:sp>
      <p:sp>
        <p:nvSpPr>
          <p:cNvPr id="4" name="Slide Number Placeholder 3"/>
          <p:cNvSpPr>
            <a:spLocks noGrp="1"/>
          </p:cNvSpPr>
          <p:nvPr>
            <p:ph type="sldNum" sz="quarter" idx="10"/>
          </p:nvPr>
        </p:nvSpPr>
        <p:spPr/>
        <p:txBody>
          <a:bodyPr/>
          <a:lstStyle/>
          <a:p>
            <a:fld id="{264CFF31-0736-47E3-8ADB-2D1BDE827D77}"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Hardship</a:t>
            </a:r>
          </a:p>
          <a:p>
            <a:r>
              <a:rPr lang="en-US" dirty="0" smtClean="0"/>
              <a:t>Challenge for Cause</a:t>
            </a:r>
          </a:p>
          <a:p>
            <a:r>
              <a:rPr lang="en-US" dirty="0" smtClean="0"/>
              <a:t>Strikes</a:t>
            </a:r>
          </a:p>
          <a:p>
            <a:r>
              <a:rPr lang="en-US" dirty="0" smtClean="0"/>
              <a:t>The resulting jury</a:t>
            </a:r>
            <a:endParaRPr lang="en-US" dirty="0"/>
          </a:p>
        </p:txBody>
      </p:sp>
      <p:sp>
        <p:nvSpPr>
          <p:cNvPr id="4" name="Slide Number Placeholder 3"/>
          <p:cNvSpPr>
            <a:spLocks noGrp="1"/>
          </p:cNvSpPr>
          <p:nvPr>
            <p:ph type="sldNum" sz="quarter" idx="10"/>
          </p:nvPr>
        </p:nvSpPr>
        <p:spPr/>
        <p:txBody>
          <a:bodyPr/>
          <a:lstStyle/>
          <a:p>
            <a:fld id="{264CFF31-0736-47E3-8ADB-2D1BDE827D77}"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Attorneys always ask “Who do we want”</a:t>
            </a:r>
          </a:p>
          <a:p>
            <a:endParaRPr lang="en-US" baseline="0" dirty="0" smtClean="0"/>
          </a:p>
          <a:p>
            <a:r>
              <a:rPr lang="en-US" baseline="0" dirty="0" smtClean="0"/>
              <a:t>I always say “Whoever is left after we do a proper job of voir dire”</a:t>
            </a:r>
          </a:p>
          <a:p>
            <a:endParaRPr lang="en-US" baseline="0" dirty="0" smtClean="0"/>
          </a:p>
          <a:p>
            <a:r>
              <a:rPr lang="en-US" baseline="0" dirty="0" smtClean="0"/>
              <a:t>The term “jury selection” is misleading, etc.</a:t>
            </a:r>
            <a:endParaRPr lang="en-US" dirty="0"/>
          </a:p>
        </p:txBody>
      </p:sp>
      <p:sp>
        <p:nvSpPr>
          <p:cNvPr id="4" name="Slide Number Placeholder 3"/>
          <p:cNvSpPr>
            <a:spLocks noGrp="1"/>
          </p:cNvSpPr>
          <p:nvPr>
            <p:ph type="sldNum" sz="quarter" idx="10"/>
          </p:nvPr>
        </p:nvSpPr>
        <p:spPr/>
        <p:txBody>
          <a:bodyPr/>
          <a:lstStyle/>
          <a:p>
            <a:fld id="{264CFF31-0736-47E3-8ADB-2D1BDE827D77}"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your ultimate goal of voir dire?</a:t>
            </a:r>
          </a:p>
          <a:p>
            <a:endParaRPr lang="en-US" dirty="0" smtClean="0"/>
          </a:p>
          <a:p>
            <a:endParaRPr lang="en-US" dirty="0" smtClean="0"/>
          </a:p>
          <a:p>
            <a:r>
              <a:rPr lang="en-US" dirty="0" smtClean="0"/>
              <a:t>SEAT A JURY WHICH WILL BE OPEN TO YOUR ARGUMENT – A JURY THAT IS NON-BIASED</a:t>
            </a:r>
          </a:p>
          <a:p>
            <a:endParaRPr lang="en-US" dirty="0" smtClean="0"/>
          </a:p>
          <a:p>
            <a:endParaRPr lang="en-US" dirty="0" smtClean="0"/>
          </a:p>
          <a:p>
            <a:r>
              <a:rPr lang="en-US" dirty="0" smtClean="0"/>
              <a:t>The law defines voir dire as the opportunity </a:t>
            </a:r>
            <a:r>
              <a:rPr lang="en-US" b="1" u="sng" dirty="0" smtClean="0"/>
              <a:t>to determine if any </a:t>
            </a:r>
            <a:r>
              <a:rPr lang="en-US" dirty="0" smtClean="0"/>
              <a:t>panel members should be disqualified or should not serve on a case.</a:t>
            </a:r>
          </a:p>
          <a:p>
            <a:r>
              <a:rPr lang="en-US" dirty="0" smtClean="0"/>
              <a:t>  </a:t>
            </a:r>
          </a:p>
          <a:p>
            <a:r>
              <a:rPr lang="en-US" baseline="0" dirty="0" smtClean="0"/>
              <a:t>[The security of our rights and of the law is, that no person shall be brought to trial where there is a prejudice against him or her.]</a:t>
            </a:r>
          </a:p>
          <a:p>
            <a:endParaRPr lang="en-US" dirty="0"/>
          </a:p>
        </p:txBody>
      </p:sp>
      <p:sp>
        <p:nvSpPr>
          <p:cNvPr id="4" name="Slide Number Placeholder 3"/>
          <p:cNvSpPr>
            <a:spLocks noGrp="1"/>
          </p:cNvSpPr>
          <p:nvPr>
            <p:ph type="sldNum" sz="quarter" idx="10"/>
          </p:nvPr>
        </p:nvSpPr>
        <p:spPr/>
        <p:txBody>
          <a:bodyPr/>
          <a:lstStyle/>
          <a:p>
            <a:fld id="{264CFF31-0736-47E3-8ADB-2D1BDE827D77}"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200" dirty="0" smtClean="0"/>
              <a:t>How do you seat such a jury?</a:t>
            </a:r>
          </a:p>
          <a:p>
            <a:pPr>
              <a:buNone/>
            </a:pPr>
            <a:endParaRPr lang="en-US" sz="1200" dirty="0" smtClean="0"/>
          </a:p>
          <a:p>
            <a:pPr>
              <a:buNone/>
            </a:pPr>
            <a:r>
              <a:rPr lang="en-US" sz="1200" dirty="0" smtClean="0"/>
              <a:t>Construct a Voir Dire that will yield enough information to: (Click)</a:t>
            </a:r>
          </a:p>
          <a:p>
            <a:pPr>
              <a:buNone/>
            </a:pPr>
            <a:endParaRPr lang="en-US" sz="1200" dirty="0" smtClean="0"/>
          </a:p>
          <a:p>
            <a:r>
              <a:rPr lang="en-US" sz="1200" dirty="0" smtClean="0"/>
              <a:t>Identify Biases  (Click)</a:t>
            </a:r>
          </a:p>
          <a:p>
            <a:r>
              <a:rPr lang="en-US" sz="1200" dirty="0" smtClean="0"/>
              <a:t>Successfully Challenge for Cause  (Click)</a:t>
            </a:r>
          </a:p>
          <a:p>
            <a:r>
              <a:rPr lang="en-US" sz="1200" dirty="0" smtClean="0"/>
              <a:t>Effectively Use Pre-emptive Strikes  (Click)</a:t>
            </a:r>
          </a:p>
          <a:p>
            <a:endParaRPr lang="en-US" dirty="0" smtClean="0"/>
          </a:p>
          <a:p>
            <a:endParaRPr lang="en-US" dirty="0" smtClean="0"/>
          </a:p>
          <a:p>
            <a:r>
              <a:rPr lang="en-US" dirty="0" smtClean="0"/>
              <a:t>(Click) The secret is getting ride of the challenges for Causes – so you can use your pre-emptive</a:t>
            </a:r>
            <a:r>
              <a:rPr lang="en-US" baseline="0" dirty="0" smtClean="0"/>
              <a:t> strikes well.</a:t>
            </a:r>
            <a:endParaRPr lang="en-US" dirty="0"/>
          </a:p>
        </p:txBody>
      </p:sp>
      <p:sp>
        <p:nvSpPr>
          <p:cNvPr id="4" name="Slide Number Placeholder 3"/>
          <p:cNvSpPr>
            <a:spLocks noGrp="1"/>
          </p:cNvSpPr>
          <p:nvPr>
            <p:ph type="sldNum" sz="quarter" idx="10"/>
          </p:nvPr>
        </p:nvSpPr>
        <p:spPr/>
        <p:txBody>
          <a:bodyPr/>
          <a:lstStyle/>
          <a:p>
            <a:fld id="{264CFF31-0736-47E3-8ADB-2D1BDE827D7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like to think about</a:t>
            </a:r>
            <a:r>
              <a:rPr lang="en-US" baseline="0" dirty="0" smtClean="0"/>
              <a:t> voir dire in terms of 3 phases.</a:t>
            </a:r>
          </a:p>
          <a:p>
            <a:r>
              <a:rPr lang="en-US" baseline="0" dirty="0" smtClean="0"/>
              <a:t>I like the things that come in 3’s</a:t>
            </a:r>
          </a:p>
          <a:p>
            <a:r>
              <a:rPr lang="en-US" baseline="0" dirty="0" smtClean="0"/>
              <a:t>Trilogies are easy to remember </a:t>
            </a:r>
          </a:p>
          <a:p>
            <a:r>
              <a:rPr lang="en-US" baseline="0" dirty="0" smtClean="0"/>
              <a:t>They have their own rhythm</a:t>
            </a:r>
          </a:p>
          <a:p>
            <a:endParaRPr lang="en-US" baseline="0" dirty="0" smtClean="0"/>
          </a:p>
          <a:p>
            <a:r>
              <a:rPr lang="en-US" baseline="0" dirty="0" smtClean="0"/>
              <a:t>Connection --- when you make a positive connection with Jurors – to set the stage for narrative exchange</a:t>
            </a:r>
          </a:p>
          <a:p>
            <a:endParaRPr lang="en-US" baseline="0" dirty="0" smtClean="0"/>
          </a:p>
          <a:p>
            <a:r>
              <a:rPr lang="en-US" baseline="0" dirty="0" smtClean="0"/>
              <a:t>Engagement – the real topics – starting with easier topic and then harder ones</a:t>
            </a:r>
          </a:p>
          <a:p>
            <a:endParaRPr lang="en-US" baseline="0" dirty="0" smtClean="0"/>
          </a:p>
          <a:p>
            <a:r>
              <a:rPr lang="en-US" baseline="0" dirty="0" smtClean="0"/>
              <a:t>And then</a:t>
            </a:r>
          </a:p>
          <a:p>
            <a:endParaRPr lang="en-US" baseline="0" dirty="0" smtClean="0"/>
          </a:p>
          <a:p>
            <a:r>
              <a:rPr lang="en-US" baseline="0" dirty="0" smtClean="0"/>
              <a:t>Closure – Wrap</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64CFF31-0736-47E3-8ADB-2D1BDE827D7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a:t>
            </a:r>
            <a:r>
              <a:rPr lang="en-US" baseline="0" dirty="0" smtClean="0"/>
              <a:t> you decide what your topics are?</a:t>
            </a:r>
          </a:p>
          <a:p>
            <a:endParaRPr lang="en-US" baseline="0" dirty="0" smtClean="0"/>
          </a:p>
          <a:p>
            <a:r>
              <a:rPr lang="en-US" baseline="0" dirty="0" smtClean="0"/>
              <a:t>The answer is pretty easy.</a:t>
            </a:r>
          </a:p>
          <a:p>
            <a:endParaRPr lang="en-US" baseline="0" dirty="0" smtClean="0"/>
          </a:p>
          <a:p>
            <a:r>
              <a:rPr lang="en-US" baseline="0" dirty="0" smtClean="0"/>
              <a:t>All this takes is a </a:t>
            </a:r>
          </a:p>
          <a:p>
            <a:r>
              <a:rPr lang="en-US" baseline="0" dirty="0" smtClean="0"/>
              <a:t>Brutally honest </a:t>
            </a:r>
          </a:p>
          <a:p>
            <a:r>
              <a:rPr lang="en-US" baseline="0" dirty="0" smtClean="0"/>
              <a:t>Gut wrenching</a:t>
            </a:r>
          </a:p>
          <a:p>
            <a:r>
              <a:rPr lang="en-US" baseline="0" dirty="0" smtClean="0"/>
              <a:t>And </a:t>
            </a:r>
          </a:p>
          <a:p>
            <a:r>
              <a:rPr lang="en-US" baseline="0" dirty="0" smtClean="0"/>
              <a:t>Painful examination of your case.</a:t>
            </a:r>
          </a:p>
          <a:p>
            <a:endParaRPr lang="en-US" baseline="0" dirty="0" smtClean="0"/>
          </a:p>
          <a:p>
            <a:r>
              <a:rPr lang="en-US" baseline="0" dirty="0" smtClean="0"/>
              <a:t>Your Voir Dire topics are :</a:t>
            </a:r>
          </a:p>
          <a:p>
            <a:endParaRPr lang="en-US" dirty="0" smtClean="0"/>
          </a:p>
          <a:p>
            <a:r>
              <a:rPr lang="en-US" dirty="0" smtClean="0"/>
              <a:t>Those</a:t>
            </a:r>
            <a:r>
              <a:rPr lang="en-US" baseline="0" dirty="0" smtClean="0"/>
              <a:t> case facts that worry you and quite frankly scare you the most.</a:t>
            </a:r>
          </a:p>
          <a:p>
            <a:endParaRPr lang="en-US" baseline="0" dirty="0" smtClean="0"/>
          </a:p>
          <a:p>
            <a:endParaRPr lang="en-US" baseline="0" dirty="0" smtClean="0"/>
          </a:p>
          <a:p>
            <a:r>
              <a:rPr lang="en-US" baseline="0" dirty="0" smtClean="0"/>
              <a:t>The worst facts</a:t>
            </a:r>
          </a:p>
          <a:p>
            <a:endParaRPr lang="en-US" baseline="0" dirty="0" smtClean="0"/>
          </a:p>
          <a:p>
            <a:r>
              <a:rPr lang="en-US" baseline="0" dirty="0" smtClean="0"/>
              <a:t>The most controversial issues</a:t>
            </a:r>
          </a:p>
          <a:p>
            <a:endParaRPr lang="en-US" baseline="0" dirty="0" smtClean="0"/>
          </a:p>
          <a:p>
            <a:r>
              <a:rPr lang="en-US" baseline="0" dirty="0" smtClean="0"/>
              <a:t>The circumstances or events that you fear will cause you to lose sleep.</a:t>
            </a:r>
          </a:p>
          <a:p>
            <a:endParaRPr lang="en-US" baseline="0" dirty="0" smtClean="0"/>
          </a:p>
          <a:p>
            <a:r>
              <a:rPr lang="en-US" baseline="0" dirty="0" smtClean="0"/>
              <a:t>Add to this list a short discussion on the burden of proof </a:t>
            </a:r>
          </a:p>
          <a:p>
            <a:r>
              <a:rPr lang="en-US" baseline="0" dirty="0" smtClean="0"/>
              <a:t>and </a:t>
            </a:r>
          </a:p>
          <a:p>
            <a:r>
              <a:rPr lang="en-US" baseline="0" dirty="0" smtClean="0"/>
              <a:t>if you have time and are skilled enough,</a:t>
            </a:r>
          </a:p>
          <a:p>
            <a:r>
              <a:rPr lang="en-US" baseline="0" dirty="0" smtClean="0"/>
              <a:t>Planting a few seeds that can be developed into persuasive themes in opening and you have it made.</a:t>
            </a:r>
          </a:p>
          <a:p>
            <a:endParaRPr lang="en-US" baseline="0" dirty="0" smtClean="0"/>
          </a:p>
          <a:p>
            <a:endParaRPr lang="en-US" baseline="0" dirty="0" smtClean="0"/>
          </a:p>
          <a:p>
            <a:r>
              <a:rPr lang="en-US" baseline="0" dirty="0" smtClean="0"/>
              <a:t>In the words of Tom Hanks, there’s no crying in baseball [CLICK UP TOM HANKS]</a:t>
            </a:r>
          </a:p>
          <a:p>
            <a:endParaRPr lang="en-US" baseline="0" dirty="0" smtClean="0"/>
          </a:p>
          <a:p>
            <a:r>
              <a:rPr lang="en-US" baseline="0" dirty="0" smtClean="0"/>
              <a:t>And in our shop, -- There’s no fear in voir dire.  </a:t>
            </a:r>
          </a:p>
          <a:p>
            <a:endParaRPr lang="en-US" baseline="0" dirty="0" smtClean="0"/>
          </a:p>
          <a:p>
            <a:r>
              <a:rPr lang="en-US" baseline="0" dirty="0" smtClean="0"/>
              <a:t>There is no topic, not one out there, that we can’t find a way to discuss in a group.</a:t>
            </a:r>
          </a:p>
          <a:p>
            <a:r>
              <a:rPr lang="en-US" dirty="0" smtClean="0"/>
              <a:t>That</a:t>
            </a:r>
            <a:r>
              <a:rPr lang="en-US" baseline="0" dirty="0" smtClean="0"/>
              <a:t> we can’t handle and that we can’t benefit from</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64CFF31-0736-47E3-8ADB-2D1BDE827D7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I said</a:t>
            </a:r>
            <a:r>
              <a:rPr lang="en-US" baseline="0" dirty="0" smtClean="0"/>
              <a:t> </a:t>
            </a:r>
            <a:endParaRPr lang="en-US" dirty="0" smtClean="0"/>
          </a:p>
          <a:p>
            <a:r>
              <a:rPr lang="en-US" dirty="0" smtClean="0"/>
              <a:t>Your</a:t>
            </a:r>
            <a:r>
              <a:rPr lang="en-US" baseline="0" dirty="0" smtClean="0"/>
              <a:t> goal is to identify bias – and to be clear, bias against you, not for you</a:t>
            </a:r>
          </a:p>
          <a:p>
            <a:endParaRPr lang="en-US" baseline="0" dirty="0" smtClean="0"/>
          </a:p>
          <a:p>
            <a:r>
              <a:rPr lang="en-US" baseline="0" dirty="0" smtClean="0"/>
              <a:t>In order to do this, you have to set the voir dire up for panel members to get culled and moved to another pen – preferably the challenge for cause pen , but if you can’t get them all the way down the chute, at least to the bench conference pen.</a:t>
            </a:r>
          </a:p>
          <a:p>
            <a:endParaRPr lang="en-US" baseline="0" dirty="0" smtClean="0"/>
          </a:p>
          <a:p>
            <a:r>
              <a:rPr lang="en-US" baseline="0" dirty="0" smtClean="0"/>
              <a:t>There’s no roping in voir dire.  You don’t get to catch your choices and haul them into the box.</a:t>
            </a:r>
          </a:p>
          <a:p>
            <a:r>
              <a:rPr lang="en-US" baseline="0" dirty="0" smtClean="0"/>
              <a:t>The box gets filled by  whats left after the sorting.</a:t>
            </a:r>
          </a:p>
          <a:p>
            <a:endParaRPr lang="en-US" baseline="0" dirty="0" smtClean="0"/>
          </a:p>
          <a:p>
            <a:r>
              <a:rPr lang="en-US" baseline="0" dirty="0" smtClean="0"/>
              <a:t>Your goal is to methodically sort the culls out of the herd.</a:t>
            </a:r>
          </a:p>
          <a:p>
            <a:endParaRPr lang="en-US" baseline="0" dirty="0" smtClean="0"/>
          </a:p>
          <a:p>
            <a:r>
              <a:rPr lang="en-US" baseline="0" dirty="0" smtClean="0"/>
              <a:t>In training horses, we call it cause and allow.  </a:t>
            </a:r>
          </a:p>
          <a:p>
            <a:r>
              <a:rPr lang="en-US" baseline="0" dirty="0" smtClean="0"/>
              <a:t>Cause the thing you don’t want them to do to be hard </a:t>
            </a:r>
          </a:p>
          <a:p>
            <a:r>
              <a:rPr lang="en-US" baseline="0" dirty="0" smtClean="0"/>
              <a:t>and </a:t>
            </a:r>
          </a:p>
          <a:p>
            <a:r>
              <a:rPr lang="en-US" baseline="0" dirty="0" smtClean="0"/>
              <a:t>Make [allow] the thing you want them to do to be easy.</a:t>
            </a:r>
          </a:p>
          <a:p>
            <a:endParaRPr lang="en-US" dirty="0"/>
          </a:p>
        </p:txBody>
      </p:sp>
      <p:sp>
        <p:nvSpPr>
          <p:cNvPr id="4" name="Slide Number Placeholder 3"/>
          <p:cNvSpPr>
            <a:spLocks noGrp="1"/>
          </p:cNvSpPr>
          <p:nvPr>
            <p:ph type="sldNum" sz="quarter" idx="10"/>
          </p:nvPr>
        </p:nvSpPr>
        <p:spPr/>
        <p:txBody>
          <a:bodyPr/>
          <a:lstStyle/>
          <a:p>
            <a:fld id="{264CFF31-0736-47E3-8ADB-2D1BDE827D7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smtClean="0"/>
          </a:p>
          <a:p>
            <a:r>
              <a:rPr lang="en-US" dirty="0" smtClean="0"/>
              <a:t>Set up</a:t>
            </a:r>
            <a:r>
              <a:rPr lang="en-US" baseline="0" dirty="0" smtClean="0"/>
              <a:t> your voir dire discussions by giving the panel members</a:t>
            </a:r>
            <a:endParaRPr lang="en-US" dirty="0" smtClean="0"/>
          </a:p>
          <a:p>
            <a:endParaRPr lang="en-US" dirty="0" smtClean="0"/>
          </a:p>
          <a:p>
            <a:r>
              <a:rPr lang="en-US" dirty="0" smtClean="0"/>
              <a:t>Permission to Disagree</a:t>
            </a:r>
          </a:p>
          <a:p>
            <a:r>
              <a:rPr lang="en-US" dirty="0" smtClean="0"/>
              <a:t>Invitation to Disagree</a:t>
            </a:r>
          </a:p>
          <a:p>
            <a:r>
              <a:rPr lang="en-US" dirty="0" smtClean="0"/>
              <a:t>Praise  for Disagreeing</a:t>
            </a:r>
          </a:p>
          <a:p>
            <a:r>
              <a:rPr lang="en-US" dirty="0" smtClean="0"/>
              <a:t>Invitation for Others to Disagree</a:t>
            </a:r>
          </a:p>
          <a:p>
            <a:r>
              <a:rPr lang="en-US" dirty="0" smtClean="0"/>
              <a:t>And</a:t>
            </a:r>
          </a:p>
          <a:p>
            <a:r>
              <a:rPr lang="en-US" dirty="0" smtClean="0"/>
              <a:t>Probably</a:t>
            </a:r>
            <a:r>
              <a:rPr lang="en-US" baseline="0" dirty="0" smtClean="0"/>
              <a:t> the most important and the most difficult for lawyers--</a:t>
            </a:r>
            <a:r>
              <a:rPr lang="en-US" dirty="0" smtClean="0"/>
              <a:t>Resist Persuasive Argument</a:t>
            </a:r>
          </a:p>
          <a:p>
            <a:endParaRPr lang="en-US" dirty="0" smtClean="0"/>
          </a:p>
          <a:p>
            <a:r>
              <a:rPr lang="en-US" dirty="0" smtClean="0"/>
              <a:t>IF you give all of</a:t>
            </a:r>
            <a:r>
              <a:rPr lang="en-US" baseline="0" dirty="0" smtClean="0"/>
              <a:t> this work into helping a person tell you that she cannot be fair, why then turn around shoot yourself in the foot by being persuasive.  All you will do is run your challenge for cause back into the middle of the herd and make it even harder to cull .</a:t>
            </a:r>
          </a:p>
          <a:p>
            <a:endParaRPr lang="en-US" baseline="0" dirty="0" smtClean="0"/>
          </a:p>
          <a:p>
            <a:endParaRPr lang="en-US" baseline="0" dirty="0" smtClean="0"/>
          </a:p>
          <a:p>
            <a:r>
              <a:rPr lang="en-US" baseline="0" dirty="0" smtClean="0"/>
              <a:t>Use an open ended, narrative style of topic discussion to cause people to tell us their biases.</a:t>
            </a:r>
          </a:p>
          <a:p>
            <a:endParaRPr lang="en-US" baseline="0" dirty="0" smtClean="0"/>
          </a:p>
          <a:p>
            <a:r>
              <a:rPr lang="en-US" baseline="0" dirty="0" smtClean="0"/>
              <a:t>Billy Ray Johnson Slide– Explain BRJ Case</a:t>
            </a:r>
          </a:p>
          <a:p>
            <a:endParaRPr lang="en-US" baseline="0" dirty="0" smtClean="0"/>
          </a:p>
          <a:p>
            <a:r>
              <a:rPr lang="en-US" baseline="0"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64CFF31-0736-47E3-8ADB-2D1BDE827D7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b="1" dirty="0" smtClean="0"/>
              <a:t>Texas couple plays key role in Johnson </a:t>
            </a:r>
          </a:p>
          <a:p>
            <a:r>
              <a:rPr lang="en-US" dirty="0" smtClean="0"/>
              <a:t>Billy Ray Johnson, a mentally disabled black man who was taunted, knocked unconscious and dumped along a desolate road by four white men in September 2003. </a:t>
            </a:r>
          </a:p>
          <a:p>
            <a:endParaRPr lang="en-US" dirty="0" smtClean="0"/>
          </a:p>
          <a:p>
            <a:r>
              <a:rPr lang="en-US" dirty="0" smtClean="0"/>
              <a:t>4 white men took Billy Ray to a pasture party.</a:t>
            </a:r>
          </a:p>
          <a:p>
            <a:r>
              <a:rPr lang="en-US" dirty="0" smtClean="0"/>
              <a:t>They taunted him</a:t>
            </a:r>
          </a:p>
          <a:p>
            <a:r>
              <a:rPr lang="en-US" dirty="0" smtClean="0"/>
              <a:t>Called him names and then beat him</a:t>
            </a:r>
            <a:r>
              <a:rPr lang="en-US" baseline="0" dirty="0" smtClean="0"/>
              <a:t> unconscious. ….while several other adult men and women watched.</a:t>
            </a:r>
          </a:p>
          <a:p>
            <a:endParaRPr lang="en-US" baseline="0" dirty="0" smtClean="0"/>
          </a:p>
          <a:p>
            <a:r>
              <a:rPr lang="en-US" baseline="0" dirty="0" smtClean="0"/>
              <a:t>They then threw the body in a pickup truck, drove him to a garbage dump and left him on a cold night to die from exposure.</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Billy Ray lived,</a:t>
            </a:r>
            <a:r>
              <a:rPr lang="en-US" baseline="0" dirty="0" smtClean="0"/>
              <a:t> but he was severely brain damaged.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men responsible for the crime received only light jail sentences — 30 days for three of them and 60 days for one which were suspended. </a:t>
            </a:r>
          </a:p>
          <a:p>
            <a:endParaRPr lang="en-US" dirty="0" smtClean="0"/>
          </a:p>
          <a:p>
            <a:endParaRPr lang="en-US" dirty="0" smtClean="0"/>
          </a:p>
          <a:p>
            <a:r>
              <a:rPr lang="en-US" dirty="0" smtClean="0"/>
              <a:t>After</a:t>
            </a:r>
            <a:r>
              <a:rPr lang="en-US" baseline="0" dirty="0" smtClean="0"/>
              <a:t> this outrage, the SPLC sued the men civilly in an attempt to reach a  most just verdict.</a:t>
            </a:r>
          </a:p>
          <a:p>
            <a:endParaRPr lang="en-US" baseline="0" dirty="0" smtClean="0"/>
          </a:p>
          <a:p>
            <a:r>
              <a:rPr lang="en-US" baseline="0" dirty="0" smtClean="0"/>
              <a:t>We started out with 400 panelists</a:t>
            </a:r>
          </a:p>
          <a:p>
            <a:r>
              <a:rPr lang="en-US" baseline="0" dirty="0" smtClean="0"/>
              <a:t>All filled out a juror questionnaire, which we designed.</a:t>
            </a:r>
          </a:p>
          <a:p>
            <a:r>
              <a:rPr lang="en-US" baseline="0" dirty="0" smtClean="0"/>
              <a:t>This number then went to 114</a:t>
            </a:r>
          </a:p>
          <a:p>
            <a:r>
              <a:rPr lang="en-US" baseline="0" dirty="0" smtClean="0"/>
              <a:t>Then to about 60.</a:t>
            </a:r>
            <a:endParaRPr lang="en-US" dirty="0" smtClean="0"/>
          </a:p>
          <a:p>
            <a:endParaRPr lang="en-US" dirty="0" smtClean="0"/>
          </a:p>
          <a:p>
            <a:r>
              <a:rPr lang="en-US" dirty="0" smtClean="0"/>
              <a:t>After a four-day trial that began on April 17, the jury of 11 whites and one black deliberated less than four hours before returning a unanimous verdict finding </a:t>
            </a:r>
            <a:r>
              <a:rPr lang="en-US" baseline="0" dirty="0" smtClean="0"/>
              <a:t> the 4 </a:t>
            </a:r>
            <a:r>
              <a:rPr lang="en-US" dirty="0" smtClean="0"/>
              <a:t>responsible for Johnson's injuries</a:t>
            </a:r>
            <a:r>
              <a:rPr lang="en-US" baseline="0" dirty="0" smtClean="0"/>
              <a:t>  A verdict of 9 million dollars.</a:t>
            </a:r>
          </a:p>
          <a:p>
            <a:endParaRPr lang="en-US" baseline="0" dirty="0" smtClean="0"/>
          </a:p>
          <a:p>
            <a:r>
              <a:rPr lang="en-US" baseline="0" dirty="0" smtClean="0"/>
              <a:t>In Billy Ray’s case, we made it easy, really easy, for people to criticize </a:t>
            </a:r>
          </a:p>
          <a:p>
            <a:endParaRPr lang="en-US" baseline="0" dirty="0" smtClean="0"/>
          </a:p>
          <a:p>
            <a:r>
              <a:rPr lang="en-US" baseline="0" dirty="0" smtClean="0"/>
              <a:t>Personal Injury Lawyers</a:t>
            </a:r>
          </a:p>
          <a:p>
            <a:r>
              <a:rPr lang="en-US" baseline="0" dirty="0" smtClean="0"/>
              <a:t>To call them shady, greedy crooks</a:t>
            </a:r>
          </a:p>
          <a:p>
            <a:endParaRPr lang="en-US" baseline="0" dirty="0" smtClean="0"/>
          </a:p>
          <a:p>
            <a:r>
              <a:rPr lang="en-US" baseline="0" dirty="0" smtClean="0"/>
              <a:t>We found a way for racially biased people to  tell us they didn’t want anything to do with a person they believed was playing the ”race card”</a:t>
            </a:r>
          </a:p>
          <a:p>
            <a:r>
              <a:rPr lang="en-US" dirty="0" smtClean="0"/>
              <a:t>For money</a:t>
            </a:r>
          </a:p>
          <a:p>
            <a:endParaRPr lang="en-US" dirty="0" smtClean="0"/>
          </a:p>
          <a:p>
            <a:r>
              <a:rPr lang="en-US" dirty="0" smtClean="0"/>
              <a:t>We</a:t>
            </a:r>
            <a:r>
              <a:rPr lang="en-US" baseline="0" dirty="0" smtClean="0"/>
              <a:t> thanked them when some panelists called our lawyers publicity hounds </a:t>
            </a:r>
          </a:p>
          <a:p>
            <a:r>
              <a:rPr lang="en-US" baseline="0" dirty="0" smtClean="0"/>
              <a:t>We said thanks when they told us we were in the case only for our 40%</a:t>
            </a:r>
          </a:p>
          <a:p>
            <a:r>
              <a:rPr lang="en-US" baseline="0" dirty="0" smtClean="0"/>
              <a:t>And</a:t>
            </a:r>
          </a:p>
          <a:p>
            <a:r>
              <a:rPr lang="en-US" baseline="0" dirty="0" smtClean="0"/>
              <a:t>One by one, with a smile on our faces and a kind word, we successfully challenged for cause until a panel of 400 went to a panel of 114 went to a panel of about 60 </a:t>
            </a:r>
          </a:p>
          <a:p>
            <a:endParaRPr lang="en-US" baseline="0" dirty="0" smtClean="0"/>
          </a:p>
          <a:p>
            <a:r>
              <a:rPr lang="en-US" baseline="0" dirty="0" smtClean="0"/>
              <a:t>We allowed negative juror expectation – especially about fees.  Any monies we secured for Billy Ray were going straight to him – Southern Poverty Law Center paid for everything --- but there was no reason we would want to emphasize that during voir dire, </a:t>
            </a:r>
          </a:p>
          <a:p>
            <a:r>
              <a:rPr lang="en-US" baseline="0" dirty="0" smtClean="0"/>
              <a:t>By staying relatively silent on this issue, we were able to develop biases against personal injury trial lawyers to the point that we  didn’t have to burn a strike on them</a:t>
            </a:r>
          </a:p>
          <a:p>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264CFF31-0736-47E3-8ADB-2D1BDE827D7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3409D711-5F35-465B-AC63-FAB9B5534C39}" type="datetimeFigureOut">
              <a:rPr lang="en-US" smtClean="0"/>
              <a:pPr/>
              <a:t>3/2/2009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E902C-445D-4317-A130-6E64DD4BF8E8}"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09D711-5F35-465B-AC63-FAB9B5534C39}" type="datetimeFigureOut">
              <a:rPr lang="en-US" smtClean="0"/>
              <a:pPr/>
              <a:t>3/2/2009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E902C-445D-4317-A130-6E64DD4BF8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09D711-5F35-465B-AC63-FAB9B5534C39}" type="datetimeFigureOut">
              <a:rPr lang="en-US" smtClean="0"/>
              <a:pPr/>
              <a:t>3/2/2009</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6A9E902C-445D-4317-A130-6E64DD4BF8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09D711-5F35-465B-AC63-FAB9B5534C39}" type="datetimeFigureOut">
              <a:rPr lang="en-US" smtClean="0"/>
              <a:pPr/>
              <a:t>3/2/2009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E902C-445D-4317-A130-6E64DD4BF8E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409D711-5F35-465B-AC63-FAB9B5534C39}" type="datetimeFigureOut">
              <a:rPr lang="en-US" smtClean="0"/>
              <a:pPr/>
              <a:t>3/2/2009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E902C-445D-4317-A130-6E64DD4BF8E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409D711-5F35-465B-AC63-FAB9B5534C39}" type="datetimeFigureOut">
              <a:rPr lang="en-US" smtClean="0"/>
              <a:pPr/>
              <a:t>3/2/2009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E902C-445D-4317-A130-6E64DD4BF8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409D711-5F35-465B-AC63-FAB9B5534C39}" type="datetimeFigureOut">
              <a:rPr lang="en-US" smtClean="0"/>
              <a:pPr/>
              <a:t>3/2/2009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9E902C-445D-4317-A130-6E64DD4BF8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409D711-5F35-465B-AC63-FAB9B5534C39}" type="datetimeFigureOut">
              <a:rPr lang="en-US" smtClean="0"/>
              <a:pPr/>
              <a:t>3/2/2009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9E902C-445D-4317-A130-6E64DD4BF8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09D711-5F35-465B-AC63-FAB9B5534C39}" type="datetimeFigureOut">
              <a:rPr lang="en-US" smtClean="0"/>
              <a:pPr/>
              <a:t>3/2/2009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9E902C-445D-4317-A130-6E64DD4BF8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409D711-5F35-465B-AC63-FAB9B5534C39}" type="datetimeFigureOut">
              <a:rPr lang="en-US" smtClean="0"/>
              <a:pPr/>
              <a:t>3/2/2009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E902C-445D-4317-A130-6E64DD4BF8E8}"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3409D711-5F35-465B-AC63-FAB9B5534C39}" type="datetimeFigureOut">
              <a:rPr lang="en-US" smtClean="0"/>
              <a:pPr/>
              <a:t>3/2/2009</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6A9E902C-445D-4317-A130-6E64DD4BF8E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3409D711-5F35-465B-AC63-FAB9B5534C39}" type="datetimeFigureOut">
              <a:rPr lang="en-US" smtClean="0"/>
              <a:pPr/>
              <a:t>3/2/2009</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6A9E902C-445D-4317-A130-6E64DD4BF8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image" Target="../media/image26.wmf"/><Relationship Id="rId3" Type="http://schemas.openxmlformats.org/officeDocument/2006/relationships/image" Target="../media/image16.wmf"/><Relationship Id="rId7" Type="http://schemas.openxmlformats.org/officeDocument/2006/relationships/image" Target="../media/image20.wmf"/><Relationship Id="rId12" Type="http://schemas.openxmlformats.org/officeDocument/2006/relationships/image" Target="../media/image25.wmf"/><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9.wmf"/><Relationship Id="rId11" Type="http://schemas.openxmlformats.org/officeDocument/2006/relationships/image" Target="../media/image24.wmf"/><Relationship Id="rId5" Type="http://schemas.openxmlformats.org/officeDocument/2006/relationships/image" Target="../media/image18.wmf"/><Relationship Id="rId10" Type="http://schemas.openxmlformats.org/officeDocument/2006/relationships/image" Target="../media/image23.wmf"/><Relationship Id="rId4" Type="http://schemas.openxmlformats.org/officeDocument/2006/relationships/image" Target="../media/image17.wmf"/><Relationship Id="rId9" Type="http://schemas.openxmlformats.org/officeDocument/2006/relationships/image" Target="../media/image22.w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page"/>
          <p:cNvPicPr>
            <a:picLocks noChangeAspect="1" noChangeArrowheads="1"/>
          </p:cNvPicPr>
          <p:nvPr/>
        </p:nvPicPr>
        <p:blipFill>
          <a:blip r:embed="rId3"/>
          <a:srcRect/>
          <a:stretch>
            <a:fillRect/>
          </a:stretch>
        </p:blipFill>
        <p:spPr bwMode="auto">
          <a:xfrm>
            <a:off x="609600" y="-304800"/>
            <a:ext cx="7696200" cy="8776447"/>
          </a:xfrm>
          <a:prstGeom prst="rect">
            <a:avLst/>
          </a:prstGeom>
          <a:noFill/>
        </p:spPr>
      </p:pic>
      <p:sp>
        <p:nvSpPr>
          <p:cNvPr id="6" name="Rectangle 5"/>
          <p:cNvSpPr/>
          <p:nvPr/>
        </p:nvSpPr>
        <p:spPr>
          <a:xfrm>
            <a:off x="762000" y="5562600"/>
            <a:ext cx="746608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u="sng" cap="none" spc="50" dirty="0" smtClean="0">
                <a:ln w="11430"/>
                <a:solidFill>
                  <a:schemeClr val="accent5">
                    <a:lumMod val="75000"/>
                  </a:schemeClr>
                </a:solidFill>
                <a:effectLst>
                  <a:outerShdw blurRad="76200" dist="50800" dir="5400000" algn="tl" rotWithShape="0">
                    <a:srgbClr val="000000">
                      <a:alpha val="65000"/>
                    </a:srgbClr>
                  </a:outerShdw>
                </a:effectLst>
              </a:rPr>
              <a:t>www.litigationedge.net</a:t>
            </a:r>
            <a:endParaRPr lang="en-US" sz="5400" b="1" u="sng" cap="none" spc="50" dirty="0">
              <a:ln w="11430"/>
              <a:solidFill>
                <a:schemeClr val="accent5">
                  <a:lumMod val="75000"/>
                </a:schemeClr>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0" y="228600"/>
            <a:ext cx="91440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Prospective Jurors</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This questionnaire obtains information from you regarding your qualifications to sit as a juror in this case.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You must answer every question as completely as possible</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This information will become part of the Court's permanent record, but it will not be given to anyone except the attorneys and judge in this case.  Any answer or explanation that you want the attorneys to ask you about in private, please write the word 'PRIVATE' next to the question.  Because this questionnaire is part of the jury selection process, </a:t>
            </a:r>
            <a:r>
              <a:rPr kumimoji="0" lang="en-US" sz="16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the questions must be answered by you and you alone.</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PLEASE REALIZE THERE ARE NO RIGHT OR WRONG ANSWERS.</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rPr>
              <a:t>CAUSE NO. 05-C-534</a:t>
            </a:r>
          </a:p>
          <a:p>
            <a:pPr marL="0" marR="0" lvl="0" indent="0" algn="ctr" defTabSz="914400" rtl="0" eaLnBrk="0" fontAlgn="base" latinLnBrk="0" hangingPunct="0">
              <a:lnSpc>
                <a:spcPct val="100000"/>
              </a:lnSpc>
              <a:spcBef>
                <a:spcPct val="0"/>
              </a:spcBef>
              <a:spcAft>
                <a:spcPct val="0"/>
              </a:spcAft>
              <a:buClrTx/>
              <a:buSzTx/>
              <a:buFontTx/>
              <a:buNone/>
              <a:tabLst/>
            </a:pPr>
            <a:endParaRPr lang="en-US" sz="1600" b="1" dirty="0" smtClean="0">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This is a civil case for money damages.</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plaintiff is Billy Ray Johnson, a mentally challenged Black man.</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lawsuit has been filed on behalf of Billy Ray Johnson by Next Friend,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Lue</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Wilson .</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case involves allegations that  Billy Ray Johnson was  seriously injured by Corey Hicks [James Corey Hicks], Wes Owens[John Wesley Owens], Colt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Amox</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[Christopher Colt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Amox</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Dallas Stone [Dallas Chadwick Stone] in September 2003 here in Cass County.</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defendants in this case dispute these allegations.</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rPr>
              <a:t/>
            </a:r>
            <a:br>
              <a:rPr kumimoji="0" lang="en-US" sz="800" b="0" i="0" u="none" strike="noStrike" cap="none" normalizeH="0" baseline="0" dirty="0" smtClean="0">
                <a:ln>
                  <a:noFill/>
                </a:ln>
                <a:solidFill>
                  <a:schemeClr val="tx1"/>
                </a:solidFill>
                <a:effectLst/>
                <a:latin typeface="Arial" pitchFamily="34" charset="0"/>
                <a:ea typeface="Times New Roman" pitchFamily="18" charset="0"/>
              </a:rPr>
            </a:b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0" y="0"/>
            <a:ext cx="9144000"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228600" algn="l"/>
              </a:tabLst>
            </a:pPr>
            <a:r>
              <a:rPr kumimoji="0" lang="en-US" sz="800" b="1" i="0" u="none" strike="noStrike" cap="none" normalizeH="0" baseline="0" dirty="0" smtClean="0">
                <a:ln>
                  <a:noFill/>
                </a:ln>
                <a:solidFill>
                  <a:schemeClr val="tx1"/>
                </a:solidFill>
                <a:effectLst/>
                <a:latin typeface="Arial" pitchFamily="34" charset="0"/>
                <a:ea typeface="Times New Roman" pitchFamily="18" charset="0"/>
              </a:rPr>
              <a:t>Age: </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		</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Address:                            			City:		Zip:</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Gender:</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Your  Race: </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                                               </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Current Marital Status:  </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□Never married   	□Married   	□Married but divorced, now single	□Widow[</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rPr>
              <a:t>er</a:t>
            </a:r>
            <a:r>
              <a:rPr kumimoji="0" lang="en-US" sz="1400" b="1" i="0" u="none" strike="noStrike" cap="none" normalizeH="0" baseline="0" dirty="0" smtClean="0">
                <a:ln>
                  <a:noFill/>
                </a:ln>
                <a:solidFill>
                  <a:schemeClr val="tx1"/>
                </a:solidFill>
                <a:effectLst/>
                <a:latin typeface="Arial" pitchFamily="34" charset="0"/>
                <a:ea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Describe your employment and your duties [if retired, list employment when working:</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Have you ever been responsible for hiring or firing? 	□ Yes □ No, If “Yes” , please explain:</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Have you ever responsible for supervising employees?	□ Yes □ No,  IF “Yes” please explain:</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Describe your spouse’s employment and their duties [if retired, list employment when working]:</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List your children’s age, gender,  and employment or schools as applicable: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Where were you born?				Where have you lived most of your life?</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How long have you lived in Cass county?</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Number of  your years of education:</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If graduated from college, what was your major and degree?</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Number of  your spouse’s years of education:</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If graduated from college, what was the major and degree?</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Have you served in the military?   □ Yes     □ No   Years served:_____     Rank:   ______</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US" sz="1400" b="1" i="0" u="none" strike="noStrike" cap="none" normalizeH="0" baseline="0" dirty="0" smtClean="0">
              <a:ln>
                <a:noFill/>
              </a:ln>
              <a:solidFill>
                <a:schemeClr val="tx1"/>
              </a:solidFill>
              <a:effectLst/>
              <a:latin typeface="Arial" pitchFamily="34" charset="0"/>
              <a:ea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0" y="0"/>
            <a:ext cx="9144000"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228600"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Some people believe there are too many personal injury lawsuits in Texas and their feelings are so strong that they have a prejudgment about this topic.  Do you generally hold a negative opinion about personal injury lawsuits?   </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 Yes    □ No, If “Yes”, please explain:</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lang="en-US" sz="1400" dirty="0" smtClean="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In a civil case, the only kind of damages a person filing a lawsuit (the plaintiff) can receive is a monetary award.  Some people believe that there should be a cap on the amount of money they would award regardless of the evidence or the type of case.  Do you have a dollar amount in your mind above which you would not award money regardless of the evidence in the case?  □ Yes  □ No  If “Yes”, please explain:</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lang="en-US" sz="1400" b="1" dirty="0" smtClean="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lang="en-US" sz="1400" dirty="0" smtClean="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Are you generally opposed to awarding money for mental anguish? □ Yes  □ No  If “Yes”, please explain:</a:t>
            </a: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lang="en-US" sz="1400" dirty="0" smtClean="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 Some people believe it is wrong to give a high verdict  because of the effect  it could have on the  defendant.  If the evidence supported a high verdict, would you be </a:t>
            </a:r>
            <a:r>
              <a:rPr kumimoji="0" lang="en-US" sz="1400" b="0" i="1" u="none" strike="noStrike" cap="none" normalizeH="0" baseline="0" dirty="0" smtClean="0">
                <a:ln>
                  <a:noFill/>
                </a:ln>
                <a:solidFill>
                  <a:schemeClr val="tx1"/>
                </a:solidFill>
                <a:effectLst/>
                <a:latin typeface="Arial" pitchFamily="34" charset="0"/>
                <a:ea typeface="Times New Roman" pitchFamily="18" charset="0"/>
              </a:rPr>
              <a:t>un</a:t>
            </a:r>
            <a:r>
              <a:rPr kumimoji="0" lang="en-US" sz="1400" b="1" i="0" u="none" strike="noStrike" cap="none" normalizeH="0" baseline="0" dirty="0" smtClean="0">
                <a:ln>
                  <a:noFill/>
                </a:ln>
                <a:solidFill>
                  <a:schemeClr val="tx1"/>
                </a:solidFill>
                <a:effectLst/>
                <a:latin typeface="Arial" pitchFamily="34" charset="0"/>
                <a:ea typeface="Times New Roman" pitchFamily="18" charset="0"/>
              </a:rPr>
              <a:t>willing to give such a verdict because of concerns about the financial effect on the defendant? □ Yes  □ No  If “Yes”, please explain:</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800" b="1" i="0" u="none" strike="noStrike" cap="none" normalizeH="0" baseline="0" dirty="0" smtClean="0">
                <a:ln>
                  <a:noFill/>
                </a:ln>
                <a:solidFill>
                  <a:schemeClr val="tx1"/>
                </a:solidFill>
                <a:effectLst/>
                <a:latin typeface="Arial" pitchFamily="34" charset="0"/>
                <a:ea typeface="Times New Roman" pitchFamily="18" charset="0"/>
              </a:rPr>
              <a:t/>
            </a:r>
            <a:br>
              <a:rPr kumimoji="0" lang="en-US" sz="800" b="1" i="0" u="none" strike="noStrike" cap="none" normalizeH="0" baseline="0" dirty="0" smtClean="0">
                <a:ln>
                  <a:noFill/>
                </a:ln>
                <a:solidFill>
                  <a:schemeClr val="tx1"/>
                </a:solidFill>
                <a:effectLst/>
                <a:latin typeface="Arial" pitchFamily="34" charset="0"/>
                <a:ea typeface="Times New Roman" pitchFamily="18" charset="0"/>
              </a:rPr>
            </a:b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203994" cy="717119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tab pos="228600"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Please check the statement that most closely reflects you opinion:</a:t>
            </a:r>
          </a:p>
          <a:p>
            <a:pPr lvl="0" indent="228600" fontAlgn="base">
              <a:spcBef>
                <a:spcPct val="0"/>
              </a:spcBef>
              <a:spcAft>
                <a:spcPct val="0"/>
              </a:spcAft>
              <a:tabLst>
                <a:tab pos="2286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a:t>
            </a:r>
            <a:r>
              <a:rPr lang="en-US" sz="1400" b="1" dirty="0" smtClean="0">
                <a:solidFill>
                  <a:schemeClr val="accent2"/>
                </a:solidFill>
                <a:latin typeface="Arial" pitchFamily="34" charset="0"/>
                <a:ea typeface="Times New Roman" pitchFamily="18" charset="0"/>
                <a:sym typeface="Symbol"/>
              </a:rPr>
              <a:t> </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a:t>
            </a:r>
            <a:r>
              <a:rPr kumimoji="0" lang="en-US" sz="1400" b="1" i="0" u="none" strike="noStrike" cap="none" normalizeH="0" baseline="0" dirty="0" smtClean="0">
                <a:ln>
                  <a:noFill/>
                </a:ln>
                <a:solidFill>
                  <a:schemeClr val="tx1"/>
                </a:solidFill>
                <a:effectLst/>
                <a:latin typeface="Arial" pitchFamily="34" charset="0"/>
                <a:ea typeface="Times New Roman" pitchFamily="18" charset="0"/>
              </a:rPr>
              <a:t> There are no racial prejudice problems in Cass County.</a:t>
            </a:r>
            <a:r>
              <a:rPr lang="en-US" sz="1400" b="1" dirty="0" smtClean="0">
                <a:solidFill>
                  <a:schemeClr val="accent2"/>
                </a:solidFill>
                <a:latin typeface="Arial" pitchFamily="34" charset="0"/>
                <a:ea typeface="Times New Roman" pitchFamily="18" charset="0"/>
              </a:rPr>
              <a:t> </a:t>
            </a:r>
            <a:endParaRPr lang="en-US" sz="1400" dirty="0" smtClean="0">
              <a:latin typeface="Arial" pitchFamily="34" charset="0"/>
            </a:endParaRPr>
          </a:p>
          <a:p>
            <a:pPr lvl="0" indent="228600" fontAlgn="base">
              <a:spcBef>
                <a:spcPct val="0"/>
              </a:spcBef>
              <a:spcAft>
                <a:spcPct val="0"/>
              </a:spcAft>
              <a:tabLst>
                <a:tab pos="228600" algn="l"/>
              </a:tabLst>
            </a:pPr>
            <a:r>
              <a:rPr lang="en-US" sz="1400" b="1" dirty="0" smtClean="0">
                <a:solidFill>
                  <a:schemeClr val="accent2"/>
                </a:solidFill>
                <a:latin typeface="Arial" pitchFamily="34" charset="0"/>
                <a:ea typeface="Times New Roman" pitchFamily="18" charset="0"/>
                <a:sym typeface="Symbol"/>
              </a:rPr>
              <a:t> </a:t>
            </a:r>
            <a:r>
              <a:rPr kumimoji="0" lang="en-US" sz="1400" b="0" i="0" u="none" strike="noStrike" cap="none" normalizeH="0" baseline="0" dirty="0" smtClean="0">
                <a:ln>
                  <a:noFill/>
                </a:ln>
                <a:solidFill>
                  <a:schemeClr val="tx1"/>
                </a:solidFill>
                <a:effectLst/>
                <a:latin typeface="Arial" pitchFamily="34" charset="0"/>
                <a:ea typeface="Times New Roman" pitchFamily="18" charset="0"/>
              </a:rPr>
              <a:t>□</a:t>
            </a:r>
            <a:r>
              <a:rPr kumimoji="0" lang="en-US" sz="1400" b="1" i="0" u="none" strike="noStrike" cap="none" normalizeH="0" baseline="0" dirty="0" smtClean="0">
                <a:ln>
                  <a:noFill/>
                </a:ln>
                <a:solidFill>
                  <a:schemeClr val="tx1"/>
                </a:solidFill>
                <a:effectLst/>
                <a:latin typeface="Arial" pitchFamily="34" charset="0"/>
                <a:ea typeface="Times New Roman" pitchFamily="18" charset="0"/>
              </a:rPr>
              <a:t> There are only a few racial prejudice problems in Cass County</a:t>
            </a:r>
            <a:endParaRPr kumimoji="0" lang="en-US" sz="1400" b="0" i="0" u="none" strike="noStrike" cap="none" normalizeH="0" baseline="0" dirty="0" smtClean="0">
              <a:ln>
                <a:noFill/>
              </a:ln>
              <a:solidFill>
                <a:schemeClr val="accent2"/>
              </a:solidFill>
              <a:effectLst/>
              <a:latin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tab pos="2286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1400" b="1" i="0" u="none" strike="noStrike" cap="none" normalizeH="0" baseline="0" dirty="0" smtClean="0">
                <a:ln>
                  <a:noFill/>
                </a:ln>
                <a:solidFill>
                  <a:schemeClr val="tx1"/>
                </a:solidFill>
                <a:effectLst/>
                <a:latin typeface="Arial" pitchFamily="34" charset="0"/>
                <a:ea typeface="Times New Roman" pitchFamily="18" charset="0"/>
              </a:rPr>
              <a:t> There are a lot of racial prejudice problems in Cass County.</a:t>
            </a:r>
            <a:endParaRPr kumimoji="0" lang="en-US" sz="1400" b="0" i="0" u="none" strike="noStrike" cap="none" normalizeH="0" baseline="0" dirty="0" smtClean="0">
              <a:ln>
                <a:noFill/>
              </a:ln>
              <a:solidFill>
                <a:schemeClr val="tx1"/>
              </a:solidFill>
              <a:effectLst/>
              <a:latin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tab pos="2286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1400" b="1" i="0" u="none" strike="noStrike" cap="none" normalizeH="0" baseline="0" dirty="0" smtClean="0">
                <a:ln>
                  <a:noFill/>
                </a:ln>
                <a:solidFill>
                  <a:schemeClr val="tx1"/>
                </a:solidFill>
                <a:effectLst/>
                <a:latin typeface="Arial" pitchFamily="34" charset="0"/>
                <a:ea typeface="Times New Roman" pitchFamily="18" charset="0"/>
              </a:rPr>
              <a:t> There is a huge amount of racial prejudice problems in Cass County.</a:t>
            </a:r>
            <a:endParaRPr kumimoji="0" lang="en-US" sz="1400" b="0" i="0" u="none" strike="noStrike" cap="none" normalizeH="0" baseline="0" dirty="0" smtClean="0">
              <a:ln>
                <a:noFill/>
              </a:ln>
              <a:solidFill>
                <a:schemeClr val="tx1"/>
              </a:solidFill>
              <a:effectLst/>
              <a:latin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tab pos="228600"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Please explain your answer:</a:t>
            </a:r>
            <a:endParaRPr kumimoji="0" lang="en-US" sz="1400" b="0" i="0" u="none" strike="noStrike" cap="none" normalizeH="0" baseline="0" dirty="0" smtClean="0">
              <a:ln>
                <a:noFill/>
              </a:ln>
              <a:solidFill>
                <a:schemeClr val="tx1"/>
              </a:solidFill>
              <a:effectLst/>
              <a:latin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Char char="•"/>
              <a:tabLst>
                <a:tab pos="228600" algn="l"/>
              </a:tabLst>
            </a:pPr>
            <a:endParaRPr lang="en-US" sz="1400" b="1" dirty="0" smtClean="0">
              <a:latin typeface="Arial" pitchFamily="34" charset="0"/>
              <a:ea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tabLst>
                <a:tab pos="228600"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This is a civil case for money damages.  The plaintiff is Billy Ray Johnson, a mentally challenged </a:t>
            </a:r>
          </a:p>
          <a:p>
            <a:pPr marL="0" marR="0" lvl="0" indent="228600" algn="l" defTabSz="914400" rtl="0" eaLnBrk="0" fontAlgn="base" latinLnBrk="0" hangingPunct="0">
              <a:lnSpc>
                <a:spcPct val="100000"/>
              </a:lnSpc>
              <a:spcBef>
                <a:spcPct val="0"/>
              </a:spcBef>
              <a:spcAft>
                <a:spcPct val="0"/>
              </a:spcAft>
              <a:buClrTx/>
              <a:buSzTx/>
              <a:tabLst>
                <a:tab pos="228600"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Black man.  A lawsuit has been filed on behalf of Billy Ray Johnson by his cousin,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rPr>
              <a:t>Lue</a:t>
            </a:r>
            <a:r>
              <a:rPr kumimoji="0" lang="en-US" sz="1400" b="1" i="0" u="none" strike="noStrike" cap="none" normalizeH="0" baseline="0" dirty="0" smtClean="0">
                <a:ln>
                  <a:noFill/>
                </a:ln>
                <a:solidFill>
                  <a:schemeClr val="tx1"/>
                </a:solidFill>
                <a:effectLst/>
                <a:latin typeface="Arial" pitchFamily="34" charset="0"/>
                <a:ea typeface="Times New Roman" pitchFamily="18" charset="0"/>
              </a:rPr>
              <a:t> Wilson.  </a:t>
            </a:r>
          </a:p>
          <a:p>
            <a:pPr marL="0" marR="0" lvl="0" indent="228600" algn="l" defTabSz="914400" rtl="0" eaLnBrk="0" fontAlgn="base" latinLnBrk="0" hangingPunct="0">
              <a:lnSpc>
                <a:spcPct val="100000"/>
              </a:lnSpc>
              <a:spcBef>
                <a:spcPct val="0"/>
              </a:spcBef>
              <a:spcAft>
                <a:spcPct val="0"/>
              </a:spcAft>
              <a:buClrTx/>
              <a:buSzTx/>
              <a:tabLst>
                <a:tab pos="228600"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The case involves allegations that Billy Ray Johnson was seriously injured by Cory Hicks, </a:t>
            </a:r>
          </a:p>
          <a:p>
            <a:pPr marL="0" marR="0" lvl="0" indent="228600" algn="l" defTabSz="914400" rtl="0" eaLnBrk="0" fontAlgn="base" latinLnBrk="0" hangingPunct="0">
              <a:lnSpc>
                <a:spcPct val="100000"/>
              </a:lnSpc>
              <a:spcBef>
                <a:spcPct val="0"/>
              </a:spcBef>
              <a:spcAft>
                <a:spcPct val="0"/>
              </a:spcAft>
              <a:buClrTx/>
              <a:buSzTx/>
              <a:tabLst>
                <a:tab pos="228600"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Wes Owens, Colt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rPr>
              <a:t>Amox</a:t>
            </a:r>
            <a:r>
              <a:rPr kumimoji="0" lang="en-US" sz="1400" b="1" i="0" u="none" strike="noStrike" cap="none" normalizeH="0" baseline="0" dirty="0" smtClean="0">
                <a:ln>
                  <a:noFill/>
                </a:ln>
                <a:solidFill>
                  <a:schemeClr val="tx1"/>
                </a:solidFill>
                <a:effectLst/>
                <a:latin typeface="Arial" pitchFamily="34" charset="0"/>
                <a:ea typeface="Times New Roman" pitchFamily="18" charset="0"/>
              </a:rPr>
              <a:t> and Dallas Stone in September 2003 here in Cass County.  </a:t>
            </a:r>
          </a:p>
          <a:p>
            <a:pPr marL="0" marR="0" lvl="0" indent="228600" algn="l" defTabSz="914400" rtl="0" eaLnBrk="0" fontAlgn="base" latinLnBrk="0" hangingPunct="0">
              <a:lnSpc>
                <a:spcPct val="100000"/>
              </a:lnSpc>
              <a:spcBef>
                <a:spcPct val="0"/>
              </a:spcBef>
              <a:spcAft>
                <a:spcPct val="0"/>
              </a:spcAft>
              <a:buClrTx/>
              <a:buSzTx/>
              <a:tabLst>
                <a:tab pos="228600"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The defendants in this case dispute these allegations.</a:t>
            </a:r>
          </a:p>
          <a:p>
            <a:pPr marL="0" marR="0" lvl="0" indent="228600" algn="l" defTabSz="914400" rtl="0" eaLnBrk="0" fontAlgn="base" latinLnBrk="0" hangingPunct="0">
              <a:lnSpc>
                <a:spcPct val="100000"/>
              </a:lnSpc>
              <a:spcBef>
                <a:spcPct val="0"/>
              </a:spcBef>
              <a:spcAft>
                <a:spcPct val="0"/>
              </a:spcAft>
              <a:buClrTx/>
              <a:buSzTx/>
              <a:tabLst>
                <a:tab pos="228600" algn="l"/>
              </a:tabLst>
            </a:pPr>
            <a:endParaRPr kumimoji="0" lang="en-US" sz="1400" b="0" i="0" u="none" strike="noStrike" cap="none" normalizeH="0" baseline="0" dirty="0" smtClean="0">
              <a:ln>
                <a:noFill/>
              </a:ln>
              <a:solidFill>
                <a:schemeClr val="tx1"/>
              </a:solidFill>
              <a:effectLst/>
              <a:latin typeface="Arial" pitchFamily="34" charset="0"/>
            </a:endParaRPr>
          </a:p>
          <a:p>
            <a:pPr lvl="0" indent="228600" eaLnBrk="0" fontAlgn="base" hangingPunct="0">
              <a:spcBef>
                <a:spcPct val="0"/>
              </a:spcBef>
              <a:spcAft>
                <a:spcPct val="0"/>
              </a:spcAft>
              <a:tabLst>
                <a:tab pos="228600" algn="l"/>
              </a:tabLst>
            </a:pPr>
            <a:r>
              <a:rPr lang="en-US" sz="1400" b="1" dirty="0" smtClean="0">
                <a:solidFill>
                  <a:schemeClr val="accent2"/>
                </a:solidFill>
                <a:latin typeface="Arial" pitchFamily="34" charset="0"/>
                <a:ea typeface="Times New Roman" pitchFamily="18" charset="0"/>
                <a:sym typeface="Symbol"/>
              </a:rPr>
              <a:t> </a:t>
            </a:r>
            <a:r>
              <a:rPr kumimoji="0" lang="en-US" sz="1400" b="1" i="0" u="none" strike="noStrike" cap="none" normalizeH="0" baseline="0" dirty="0" smtClean="0">
                <a:ln>
                  <a:noFill/>
                </a:ln>
                <a:solidFill>
                  <a:schemeClr val="tx1"/>
                </a:solidFill>
                <a:effectLst/>
                <a:latin typeface="Arial" pitchFamily="34" charset="0"/>
                <a:ea typeface="Times New Roman" pitchFamily="18" charset="0"/>
              </a:rPr>
              <a:t>Do you personally know any of these people or personally know any of their </a:t>
            </a:r>
          </a:p>
          <a:p>
            <a:pPr marL="0" marR="0" lvl="0" indent="228600" algn="l" defTabSz="914400" rtl="0" eaLnBrk="0" fontAlgn="base" latinLnBrk="0" hangingPunct="0">
              <a:lnSpc>
                <a:spcPct val="100000"/>
              </a:lnSpc>
              <a:spcBef>
                <a:spcPct val="0"/>
              </a:spcBef>
              <a:spcAft>
                <a:spcPct val="0"/>
              </a:spcAft>
              <a:buClrTx/>
              <a:buSzTx/>
              <a:tabLst>
                <a:tab pos="228600"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family members or someone they are close to?  □ Yes  □ No  If “Yes”, Please tell us who </a:t>
            </a:r>
          </a:p>
          <a:p>
            <a:pPr marL="0" marR="0" lvl="0" indent="228600" algn="l" defTabSz="914400" rtl="0" eaLnBrk="0" fontAlgn="base" latinLnBrk="0" hangingPunct="0">
              <a:lnSpc>
                <a:spcPct val="100000"/>
              </a:lnSpc>
              <a:spcBef>
                <a:spcPct val="0"/>
              </a:spcBef>
              <a:spcAft>
                <a:spcPct val="0"/>
              </a:spcAft>
              <a:buClrTx/>
              <a:buSzTx/>
              <a:tabLst>
                <a:tab pos="228600"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and how you know them:</a:t>
            </a:r>
            <a:endParaRPr kumimoji="0" lang="en-US" sz="1400" b="0" i="0" u="none" strike="noStrike" cap="none" normalizeH="0" baseline="0" dirty="0" smtClean="0">
              <a:ln>
                <a:noFill/>
              </a:ln>
              <a:solidFill>
                <a:schemeClr val="tx1"/>
              </a:solidFill>
              <a:effectLst/>
              <a:latin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Char char="•"/>
              <a:tabLst>
                <a:tab pos="228600" algn="l"/>
              </a:tabLst>
            </a:pPr>
            <a:endParaRPr kumimoji="0" lang="en-US" sz="1400" b="1" i="0" u="none" strike="noStrike" cap="none" normalizeH="0" baseline="0" dirty="0" smtClean="0">
              <a:ln>
                <a:noFill/>
              </a:ln>
              <a:solidFill>
                <a:schemeClr val="tx1"/>
              </a:solidFill>
              <a:effectLst/>
              <a:latin typeface="Arial" pitchFamily="34" charset="0"/>
              <a:ea typeface="Times New Roman" pitchFamily="18" charset="0"/>
            </a:endParaRPr>
          </a:p>
          <a:p>
            <a:pPr lvl="0" indent="228600" eaLnBrk="0" fontAlgn="base" hangingPunct="0">
              <a:spcBef>
                <a:spcPct val="0"/>
              </a:spcBef>
              <a:spcAft>
                <a:spcPct val="0"/>
              </a:spcAft>
              <a:tabLst>
                <a:tab pos="228600" algn="l"/>
              </a:tabLst>
            </a:pPr>
            <a:r>
              <a:rPr lang="en-US" sz="1400" b="1" dirty="0" smtClean="0">
                <a:solidFill>
                  <a:schemeClr val="accent2"/>
                </a:solidFill>
                <a:latin typeface="Arial" pitchFamily="34" charset="0"/>
                <a:ea typeface="Times New Roman" pitchFamily="18" charset="0"/>
                <a:sym typeface="Symbol"/>
              </a:rPr>
              <a:t> </a:t>
            </a:r>
            <a:r>
              <a:rPr kumimoji="0" lang="en-US" sz="1400" b="1" i="0" u="none" strike="noStrike" cap="none" normalizeH="0" baseline="0" dirty="0" smtClean="0">
                <a:ln>
                  <a:noFill/>
                </a:ln>
                <a:solidFill>
                  <a:schemeClr val="tx1"/>
                </a:solidFill>
                <a:effectLst/>
                <a:latin typeface="Arial" pitchFamily="34" charset="0"/>
                <a:ea typeface="Times New Roman" pitchFamily="18" charset="0"/>
              </a:rPr>
              <a:t>After September 2003, have you seen or had any contact with an</a:t>
            </a:r>
          </a:p>
          <a:p>
            <a:pPr marL="0" marR="0" lvl="0" indent="228600" algn="l" defTabSz="914400" rtl="0" eaLnBrk="0" fontAlgn="base" latinLnBrk="0" hangingPunct="0">
              <a:lnSpc>
                <a:spcPct val="100000"/>
              </a:lnSpc>
              <a:spcBef>
                <a:spcPct val="0"/>
              </a:spcBef>
              <a:spcAft>
                <a:spcPct val="0"/>
              </a:spcAft>
              <a:buClrTx/>
              <a:buSzTx/>
              <a:tabLst>
                <a:tab pos="228600" algn="l"/>
              </a:tabLst>
            </a:pPr>
            <a:r>
              <a:rPr lang="en-US" sz="1400" b="1" dirty="0" smtClean="0">
                <a:latin typeface="Arial" pitchFamily="34" charset="0"/>
                <a:ea typeface="Times New Roman" pitchFamily="18" charset="0"/>
              </a:rPr>
              <a:t>any</a:t>
            </a:r>
            <a:r>
              <a:rPr kumimoji="0" lang="en-US" sz="1400" b="1" i="0" u="none" strike="noStrike" cap="none" normalizeH="0" baseline="0" dirty="0" smtClean="0">
                <a:ln>
                  <a:noFill/>
                </a:ln>
                <a:solidFill>
                  <a:schemeClr val="tx1"/>
                </a:solidFill>
                <a:effectLst/>
                <a:latin typeface="Arial" pitchFamily="34" charset="0"/>
                <a:ea typeface="Times New Roman" pitchFamily="18" charset="0"/>
              </a:rPr>
              <a:t> of the above named people?  □ Yes  □ No  If “Yes”, please tell us who and how you know them:</a:t>
            </a:r>
            <a:endParaRPr kumimoji="0" lang="en-US" sz="1400" b="0" i="0" u="none" strike="noStrike" cap="none" normalizeH="0" baseline="0" dirty="0" smtClean="0">
              <a:ln>
                <a:noFill/>
              </a:ln>
              <a:solidFill>
                <a:schemeClr val="tx1"/>
              </a:solidFill>
              <a:effectLst/>
              <a:latin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Char char="•"/>
              <a:tabLst>
                <a:tab pos="228600" algn="l"/>
              </a:tabLst>
            </a:pPr>
            <a:endParaRPr kumimoji="0" lang="en-US" sz="1400" b="1" i="0" u="none" strike="noStrike" cap="none" normalizeH="0" baseline="0" dirty="0" smtClean="0">
              <a:ln>
                <a:noFill/>
              </a:ln>
              <a:solidFill>
                <a:schemeClr val="tx1"/>
              </a:solidFill>
              <a:effectLst/>
              <a:latin typeface="Arial" pitchFamily="34" charset="0"/>
              <a:ea typeface="Times New Roman" pitchFamily="18" charset="0"/>
            </a:endParaRPr>
          </a:p>
          <a:p>
            <a:pPr lvl="0" indent="228600" eaLnBrk="0" fontAlgn="base" hangingPunct="0">
              <a:spcBef>
                <a:spcPct val="0"/>
              </a:spcBef>
              <a:spcAft>
                <a:spcPct val="0"/>
              </a:spcAft>
              <a:tabLst>
                <a:tab pos="228600" algn="l"/>
              </a:tabLst>
            </a:pPr>
            <a:r>
              <a:rPr lang="en-US" sz="1400" b="1" dirty="0" smtClean="0">
                <a:solidFill>
                  <a:schemeClr val="accent2"/>
                </a:solidFill>
                <a:latin typeface="Arial" pitchFamily="34" charset="0"/>
                <a:ea typeface="Times New Roman" pitchFamily="18" charset="0"/>
                <a:sym typeface="Symbol"/>
              </a:rPr>
              <a:t> </a:t>
            </a:r>
            <a:r>
              <a:rPr kumimoji="0" lang="en-US" sz="1400" b="1" i="0" u="none" strike="noStrike" cap="none" normalizeH="0" baseline="0" dirty="0" smtClean="0">
                <a:ln>
                  <a:noFill/>
                </a:ln>
                <a:solidFill>
                  <a:schemeClr val="tx1"/>
                </a:solidFill>
                <a:effectLst/>
                <a:latin typeface="Arial" pitchFamily="34" charset="0"/>
                <a:ea typeface="Times New Roman" pitchFamily="18" charset="0"/>
              </a:rPr>
              <a:t>Have you read or heard anything about this case before today?   □ Yes  □ No </a:t>
            </a:r>
          </a:p>
          <a:p>
            <a:pPr marL="0" marR="0" lvl="0" indent="228600" algn="l" defTabSz="914400" rtl="0" eaLnBrk="0" fontAlgn="base" latinLnBrk="0" hangingPunct="0">
              <a:lnSpc>
                <a:spcPct val="100000"/>
              </a:lnSpc>
              <a:spcBef>
                <a:spcPct val="0"/>
              </a:spcBef>
              <a:spcAft>
                <a:spcPct val="0"/>
              </a:spcAft>
              <a:buClrTx/>
              <a:buSzTx/>
              <a:tabLst>
                <a:tab pos="228600"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 If “Yes”, Please tell us what you know:</a:t>
            </a:r>
            <a:endParaRPr kumimoji="0" lang="en-US" sz="1400" b="0" i="0" u="none" strike="noStrike" cap="none" normalizeH="0" baseline="0" dirty="0" smtClean="0">
              <a:ln>
                <a:noFill/>
              </a:ln>
              <a:solidFill>
                <a:schemeClr val="tx1"/>
              </a:solidFill>
              <a:effectLst/>
              <a:latin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Char char="•"/>
              <a:tabLst>
                <a:tab pos="228600" algn="l"/>
              </a:tabLst>
            </a:pPr>
            <a:endParaRPr kumimoji="0" lang="en-US" sz="1400" b="1" i="0" u="none" strike="noStrike" cap="none" normalizeH="0" baseline="0" dirty="0" smtClean="0">
              <a:ln>
                <a:noFill/>
              </a:ln>
              <a:solidFill>
                <a:schemeClr val="tx1"/>
              </a:solidFill>
              <a:effectLst/>
              <a:latin typeface="Arial" pitchFamily="34" charset="0"/>
              <a:ea typeface="Times New Roman" pitchFamily="18" charset="0"/>
            </a:endParaRPr>
          </a:p>
          <a:p>
            <a:pPr lvl="0" indent="228600" eaLnBrk="0" fontAlgn="base" hangingPunct="0">
              <a:spcBef>
                <a:spcPct val="0"/>
              </a:spcBef>
              <a:spcAft>
                <a:spcPct val="0"/>
              </a:spcAft>
              <a:tabLst>
                <a:tab pos="228600" algn="l"/>
              </a:tabLst>
            </a:pPr>
            <a:r>
              <a:rPr lang="en-US" sz="1400" b="1" dirty="0" smtClean="0">
                <a:solidFill>
                  <a:schemeClr val="accent2"/>
                </a:solidFill>
                <a:latin typeface="Arial" pitchFamily="34" charset="0"/>
                <a:ea typeface="Times New Roman" pitchFamily="18" charset="0"/>
                <a:sym typeface="Symbol"/>
              </a:rPr>
              <a:t> </a:t>
            </a:r>
            <a:r>
              <a:rPr kumimoji="0" lang="en-US" sz="1400" b="1" i="0" u="none" strike="noStrike" cap="none" normalizeH="0" baseline="0" dirty="0" smtClean="0">
                <a:ln>
                  <a:noFill/>
                </a:ln>
                <a:solidFill>
                  <a:schemeClr val="tx1"/>
                </a:solidFill>
                <a:effectLst/>
                <a:latin typeface="Arial" pitchFamily="34" charset="0"/>
                <a:ea typeface="Times New Roman" pitchFamily="18" charset="0"/>
              </a:rPr>
              <a:t>Are you in any way bothered by the media attention to this case?  ?   □ Yes  □ No  If “Yes”,</a:t>
            </a:r>
          </a:p>
          <a:p>
            <a:pPr marL="0" marR="0" lvl="0" indent="228600" algn="l" defTabSz="914400" rtl="0" eaLnBrk="0" fontAlgn="base" latinLnBrk="0" hangingPunct="0">
              <a:lnSpc>
                <a:spcPct val="100000"/>
              </a:lnSpc>
              <a:spcBef>
                <a:spcPct val="0"/>
              </a:spcBef>
              <a:spcAft>
                <a:spcPct val="0"/>
              </a:spcAft>
              <a:buClrTx/>
              <a:buSzTx/>
              <a:tabLst>
                <a:tab pos="228600"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 Please explain:  </a:t>
            </a:r>
            <a:endParaRPr kumimoji="0" lang="en-US" sz="1400" b="0" i="0" u="none" strike="noStrike" cap="none" normalizeH="0" baseline="0" dirty="0" smtClean="0">
              <a:ln>
                <a:noFill/>
              </a:ln>
              <a:solidFill>
                <a:schemeClr val="tx1"/>
              </a:solidFill>
              <a:effectLst/>
              <a:latin typeface="Arial" pitchFamily="34" charset="0"/>
            </a:endParaRPr>
          </a:p>
          <a:p>
            <a:pPr marL="0" marR="0" lvl="0" indent="228600" algn="l" defTabSz="914400" rtl="0" eaLnBrk="0" fontAlgn="base" latinLnBrk="0" hangingPunct="0">
              <a:lnSpc>
                <a:spcPct val="100000"/>
              </a:lnSpc>
              <a:spcBef>
                <a:spcPct val="0"/>
              </a:spcBef>
              <a:spcAft>
                <a:spcPct val="0"/>
              </a:spcAft>
              <a:buClrTx/>
              <a:buSzTx/>
              <a:tabLst>
                <a:tab pos="228600"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Is there any reason why you could not serve as a fair and impartial juror in this case? </a:t>
            </a:r>
            <a:endParaRPr kumimoji="0" lang="en-US" sz="1400" b="0" i="0" u="none" strike="noStrike" cap="none" normalizeH="0" baseline="0" dirty="0" smtClean="0">
              <a:ln>
                <a:noFill/>
              </a:ln>
              <a:solidFill>
                <a:schemeClr val="tx1"/>
              </a:solidFill>
              <a:effectLst/>
              <a:latin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tab pos="228600"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 □ Yes  □ No            </a:t>
            </a:r>
            <a:endParaRPr kumimoji="0" lang="en-US" sz="1400" b="0" i="0" u="none" strike="noStrike" cap="none" normalizeH="0" baseline="0" dirty="0" smtClean="0">
              <a:ln>
                <a:noFill/>
              </a:ln>
              <a:solidFill>
                <a:schemeClr val="tx1"/>
              </a:solidFill>
              <a:effectLst/>
              <a:latin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tab pos="228600"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                                 </a:t>
            </a:r>
            <a:endParaRPr kumimoji="0" lang="en-US" sz="1400" b="0" i="0" u="none" strike="noStrike" cap="none" normalizeH="0" baseline="0" dirty="0" smtClean="0">
              <a:ln>
                <a:noFill/>
              </a:ln>
              <a:solidFill>
                <a:schemeClr val="tx1"/>
              </a:solidFill>
              <a:effectLst/>
              <a:latin typeface="Arial" pitchFamily="34" charset="0"/>
            </a:endParaRPr>
          </a:p>
          <a:p>
            <a:pPr lvl="0" indent="228600" eaLnBrk="0" fontAlgn="base" hangingPunct="0">
              <a:spcBef>
                <a:spcPct val="0"/>
              </a:spcBef>
              <a:spcAft>
                <a:spcPct val="0"/>
              </a:spcAft>
              <a:tabLst>
                <a:tab pos="228600" algn="l"/>
              </a:tabLst>
            </a:pPr>
            <a:r>
              <a:rPr lang="en-US" sz="1400" b="1" dirty="0" smtClean="0">
                <a:solidFill>
                  <a:schemeClr val="accent2"/>
                </a:solidFill>
                <a:latin typeface="Arial" pitchFamily="34" charset="0"/>
                <a:ea typeface="Times New Roman" pitchFamily="18" charset="0"/>
                <a:sym typeface="Symbol"/>
              </a:rPr>
              <a:t> </a:t>
            </a:r>
            <a:r>
              <a:rPr kumimoji="0" lang="en-US" sz="1400" b="1" i="0" u="none" strike="noStrike" cap="none" normalizeH="0" baseline="0" dirty="0" smtClean="0">
                <a:ln>
                  <a:noFill/>
                </a:ln>
                <a:solidFill>
                  <a:schemeClr val="tx1"/>
                </a:solidFill>
                <a:effectLst/>
                <a:latin typeface="Arial" pitchFamily="34" charset="0"/>
                <a:ea typeface="Times New Roman" pitchFamily="18" charset="0"/>
              </a:rPr>
              <a:t>If “Yes”, Please explain – or if you prefer mark “private” and we will discuss your reason privately.      </a:t>
            </a:r>
            <a:endParaRPr kumimoji="0" lang="en-US" sz="1400" b="0" i="0" u="none" strike="noStrike" cap="none" normalizeH="0" baseline="0" dirty="0" smtClean="0">
              <a:ln>
                <a:noFill/>
              </a:ln>
              <a:solidFill>
                <a:schemeClr val="tx1"/>
              </a:solidFill>
              <a:effectLst/>
              <a:latin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tab pos="228600"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 □ I prefer to discuss my reason privately</a:t>
            </a:r>
            <a:endParaRPr kumimoji="0" lang="en-US" sz="1400" b="0" i="0" u="none" strike="noStrike" cap="none" normalizeH="0" baseline="0" dirty="0" smtClean="0">
              <a:ln>
                <a:noFill/>
              </a:ln>
              <a:solidFill>
                <a:schemeClr val="tx1"/>
              </a:solidFill>
              <a:effectLst/>
              <a:latin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tab pos="228600" algn="l"/>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Explanation:</a:t>
            </a:r>
          </a:p>
          <a:p>
            <a:pPr marL="0" marR="0" lvl="0" indent="228600" algn="l" defTabSz="914400" rtl="0" eaLnBrk="0" fontAlgn="base" latinLnBrk="0" hangingPunct="0">
              <a:lnSpc>
                <a:spcPct val="100000"/>
              </a:lnSpc>
              <a:spcBef>
                <a:spcPct val="0"/>
              </a:spcBef>
              <a:spcAft>
                <a:spcPct val="0"/>
              </a:spcAft>
              <a:buClrTx/>
              <a:buSzTx/>
              <a:buFontTx/>
              <a:buNone/>
              <a:tabLst>
                <a:tab pos="228600" algn="l"/>
              </a:tabLst>
            </a:pPr>
            <a:r>
              <a:rPr kumimoji="0" lang="en-US" sz="800" b="1" i="0" u="none" strike="noStrike" cap="none" normalizeH="0" baseline="0" dirty="0" smtClean="0">
                <a:ln>
                  <a:noFill/>
                </a:ln>
                <a:solidFill>
                  <a:schemeClr val="tx1"/>
                </a:solidFill>
                <a:effectLst/>
                <a:latin typeface="Arial" pitchFamily="34" charset="0"/>
                <a:ea typeface="Times New Roman" pitchFamily="18" charset="0"/>
              </a:rPr>
              <a:t/>
            </a:r>
            <a:br>
              <a:rPr kumimoji="0" lang="en-US" sz="800" b="1" i="0" u="none" strike="noStrike" cap="none" normalizeH="0" baseline="0" dirty="0" smtClean="0">
                <a:ln>
                  <a:noFill/>
                </a:ln>
                <a:solidFill>
                  <a:schemeClr val="tx1"/>
                </a:solidFill>
                <a:effectLst/>
                <a:latin typeface="Arial" pitchFamily="34" charset="0"/>
                <a:ea typeface="Times New Roman" pitchFamily="18" charset="0"/>
              </a:rPr>
            </a:b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for Cause</a:t>
            </a:r>
            <a:endParaRPr lang="en-US" dirty="0"/>
          </a:p>
        </p:txBody>
      </p:sp>
      <p:sp>
        <p:nvSpPr>
          <p:cNvPr id="3" name="Content Placeholder 2"/>
          <p:cNvSpPr>
            <a:spLocks noGrp="1"/>
          </p:cNvSpPr>
          <p:nvPr>
            <p:ph idx="1"/>
          </p:nvPr>
        </p:nvSpPr>
        <p:spPr/>
        <p:txBody>
          <a:bodyPr/>
          <a:lstStyle/>
          <a:p>
            <a:r>
              <a:rPr lang="en-US" dirty="0" smtClean="0"/>
              <a:t>Leaning toward one side or the other is not enough to show bias.</a:t>
            </a:r>
          </a:p>
          <a:p>
            <a:r>
              <a:rPr lang="en-US" dirty="0" smtClean="0"/>
              <a:t>Focus on deliberation.</a:t>
            </a:r>
          </a:p>
          <a:p>
            <a:r>
              <a:rPr lang="en-US" dirty="0" smtClean="0"/>
              <a:t>Focus where they will end – their verdict.</a:t>
            </a:r>
          </a:p>
          <a:p>
            <a:pPr>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Striking the list</a:t>
            </a:r>
            <a:endParaRPr lang="en-US" dirty="0"/>
          </a:p>
        </p:txBody>
      </p:sp>
      <p:graphicFrame>
        <p:nvGraphicFramePr>
          <p:cNvPr id="10" name="Table 9"/>
          <p:cNvGraphicFramePr>
            <a:graphicFrameLocks noGrp="1"/>
          </p:cNvGraphicFramePr>
          <p:nvPr/>
        </p:nvGraphicFramePr>
        <p:xfrm>
          <a:off x="533400" y="1524001"/>
          <a:ext cx="8077200" cy="5333998"/>
        </p:xfrm>
        <a:graphic>
          <a:graphicData uri="http://schemas.openxmlformats.org/drawingml/2006/table">
            <a:tbl>
              <a:tblPr firstRow="1" bandRow="1">
                <a:tableStyleId>{5C22544A-7EE6-4342-B048-85BDC9FD1C3A}</a:tableStyleId>
              </a:tblPr>
              <a:tblGrid>
                <a:gridCol w="1346200"/>
                <a:gridCol w="1346200"/>
                <a:gridCol w="1548130"/>
                <a:gridCol w="1144270"/>
                <a:gridCol w="1346200"/>
                <a:gridCol w="1346200"/>
              </a:tblGrid>
              <a:tr h="1014966">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p>
                    <a:p>
                      <a:r>
                        <a:rPr lang="en-US" dirty="0" smtClean="0"/>
                        <a:t>         </a:t>
                      </a:r>
                      <a:endParaRPr lang="en-US" dirty="0">
                        <a:solidFill>
                          <a:schemeClr val="tx1"/>
                        </a:solidFill>
                      </a:endParaRPr>
                    </a:p>
                  </a:txBody>
                  <a:tcPr/>
                </a:tc>
                <a:tc>
                  <a:txBody>
                    <a:bodyPr/>
                    <a:lstStyle/>
                    <a:p>
                      <a:r>
                        <a:rPr lang="en-US" dirty="0" smtClean="0"/>
                        <a:t>4</a:t>
                      </a:r>
                      <a:endParaRPr lang="en-US" dirty="0"/>
                    </a:p>
                  </a:txBody>
                  <a:tcPr/>
                </a:tc>
                <a:tc>
                  <a:txBody>
                    <a:bodyPr/>
                    <a:lstStyle/>
                    <a:p>
                      <a:r>
                        <a:rPr lang="en-US" dirty="0" smtClean="0"/>
                        <a:t>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sz="4000" dirty="0" smtClean="0">
                          <a:solidFill>
                            <a:schemeClr val="tx1"/>
                          </a:solidFill>
                        </a:rPr>
                        <a:t>            </a:t>
                      </a:r>
                      <a:endParaRPr lang="en-US" dirty="0">
                        <a:solidFill>
                          <a:schemeClr val="tx1"/>
                        </a:solidFill>
                      </a:endParaRPr>
                    </a:p>
                  </a:txBody>
                  <a:tcPr/>
                </a:tc>
              </a:tr>
              <a:tr h="893524">
                <a:tc>
                  <a:txBody>
                    <a:bodyPr/>
                    <a:lstStyle/>
                    <a:p>
                      <a:r>
                        <a:rPr lang="en-US" dirty="0" smtClean="0"/>
                        <a:t>7</a:t>
                      </a:r>
                      <a:endParaRPr lang="en-US" dirty="0"/>
                    </a:p>
                  </a:txBody>
                  <a:tcPr/>
                </a:tc>
                <a:tc>
                  <a:txBody>
                    <a:bodyPr/>
                    <a:lstStyle/>
                    <a:p>
                      <a:r>
                        <a:rPr lang="en-US" dirty="0" smtClean="0"/>
                        <a:t>8</a:t>
                      </a:r>
                      <a:endParaRPr lang="en-US" dirty="0"/>
                    </a:p>
                  </a:txBody>
                  <a:tcPr/>
                </a:tc>
                <a:tc>
                  <a:txBody>
                    <a:bodyPr/>
                    <a:lstStyle/>
                    <a:p>
                      <a:r>
                        <a:rPr lang="en-US" dirty="0" smtClean="0"/>
                        <a:t>9</a:t>
                      </a:r>
                      <a:endParaRPr lang="en-US" dirty="0"/>
                    </a:p>
                  </a:txBody>
                  <a:tcPr/>
                </a:tc>
                <a:tc>
                  <a:txBody>
                    <a:bodyPr/>
                    <a:lstStyle/>
                    <a:p>
                      <a:r>
                        <a:rPr lang="en-US" dirty="0" smtClean="0"/>
                        <a:t>10</a:t>
                      </a:r>
                      <a:endParaRPr lang="en-US" dirty="0"/>
                    </a:p>
                  </a:txBody>
                  <a:tcPr/>
                </a:tc>
                <a:tc>
                  <a:txBody>
                    <a:bodyPr/>
                    <a:lstStyle/>
                    <a:p>
                      <a:r>
                        <a:rPr lang="en-US" dirty="0" smtClean="0"/>
                        <a:t>11</a:t>
                      </a:r>
                      <a:endParaRPr lang="en-US" dirty="0"/>
                    </a:p>
                  </a:txBody>
                  <a:tcPr/>
                </a:tc>
                <a:tc>
                  <a:txBody>
                    <a:bodyPr/>
                    <a:lstStyle/>
                    <a:p>
                      <a:r>
                        <a:rPr lang="en-US" dirty="0" smtClean="0"/>
                        <a:t>12</a:t>
                      </a:r>
                      <a:endParaRPr lang="en-US" dirty="0"/>
                    </a:p>
                  </a:txBody>
                  <a:tcPr/>
                </a:tc>
              </a:tr>
              <a:tr h="1236989">
                <a:tc>
                  <a:txBody>
                    <a:bodyPr/>
                    <a:lstStyle/>
                    <a:p>
                      <a:r>
                        <a:rPr lang="en-US" dirty="0" smtClean="0"/>
                        <a:t>13</a:t>
                      </a:r>
                    </a:p>
                    <a:p>
                      <a:r>
                        <a:rPr lang="en-US" dirty="0" smtClean="0"/>
                        <a:t>     </a:t>
                      </a:r>
                      <a:r>
                        <a:rPr lang="en-US" sz="4000" b="1" dirty="0" smtClean="0">
                          <a:solidFill>
                            <a:schemeClr val="tx1"/>
                          </a:solidFill>
                        </a:rPr>
                        <a:t> </a:t>
                      </a:r>
                      <a:endParaRPr lang="en-US" b="1" dirty="0">
                        <a:solidFill>
                          <a:schemeClr val="tx1"/>
                        </a:solidFill>
                      </a:endParaRPr>
                    </a:p>
                  </a:txBody>
                  <a:tcPr/>
                </a:tc>
                <a:tc>
                  <a:txBody>
                    <a:bodyPr/>
                    <a:lstStyle/>
                    <a:p>
                      <a:r>
                        <a:rPr lang="en-US" dirty="0" smtClean="0"/>
                        <a:t>14</a:t>
                      </a:r>
                      <a:endParaRPr lang="en-US" dirty="0"/>
                    </a:p>
                  </a:txBody>
                  <a:tcPr/>
                </a:tc>
                <a:tc>
                  <a:txBody>
                    <a:bodyPr/>
                    <a:lstStyle/>
                    <a:p>
                      <a:r>
                        <a:rPr lang="en-US" dirty="0" smtClean="0"/>
                        <a:t>15</a:t>
                      </a:r>
                    </a:p>
                    <a:p>
                      <a:endParaRPr lang="en-US" b="1" dirty="0" smtClean="0"/>
                    </a:p>
                  </a:txBody>
                  <a:tcPr/>
                </a:tc>
                <a:tc>
                  <a:txBody>
                    <a:bodyPr/>
                    <a:lstStyle/>
                    <a:p>
                      <a:r>
                        <a:rPr lang="en-US" dirty="0" smtClean="0"/>
                        <a:t>16</a:t>
                      </a:r>
                      <a:endParaRPr lang="en-US" dirty="0"/>
                    </a:p>
                  </a:txBody>
                  <a:tcPr/>
                </a:tc>
                <a:tc>
                  <a:txBody>
                    <a:bodyPr/>
                    <a:lstStyle/>
                    <a:p>
                      <a:r>
                        <a:rPr lang="en-US" dirty="0" smtClean="0"/>
                        <a:t>17</a:t>
                      </a:r>
                    </a:p>
                    <a:p>
                      <a:r>
                        <a:rPr lang="en-US" dirty="0" smtClean="0"/>
                        <a:t>      </a:t>
                      </a:r>
                      <a:r>
                        <a:rPr lang="en-US" sz="4000" b="1" dirty="0" smtClean="0">
                          <a:solidFill>
                            <a:schemeClr val="tx1"/>
                          </a:solidFill>
                        </a:rPr>
                        <a:t> </a:t>
                      </a:r>
                      <a:endParaRPr lang="en-US" b="1" dirty="0">
                        <a:solidFill>
                          <a:schemeClr val="tx1"/>
                        </a:solidFill>
                      </a:endParaRPr>
                    </a:p>
                  </a:txBody>
                  <a:tcPr/>
                </a:tc>
                <a:tc>
                  <a:txBody>
                    <a:bodyPr/>
                    <a:lstStyle/>
                    <a:p>
                      <a:r>
                        <a:rPr lang="en-US" dirty="0" smtClean="0"/>
                        <a:t>18</a:t>
                      </a:r>
                      <a:endParaRPr lang="en-US" dirty="0"/>
                    </a:p>
                  </a:txBody>
                  <a:tcPr/>
                </a:tc>
              </a:tr>
              <a:tr h="1236989">
                <a:tc>
                  <a:txBody>
                    <a:bodyPr/>
                    <a:lstStyle/>
                    <a:p>
                      <a:r>
                        <a:rPr lang="en-US" dirty="0" smtClean="0"/>
                        <a:t>19</a:t>
                      </a:r>
                      <a:endParaRPr lang="en-US" dirty="0"/>
                    </a:p>
                  </a:txBody>
                  <a:tcPr/>
                </a:tc>
                <a:tc>
                  <a:txBody>
                    <a:bodyPr/>
                    <a:lstStyle/>
                    <a:p>
                      <a:r>
                        <a:rPr lang="en-US" dirty="0" smtClean="0"/>
                        <a:t>20</a:t>
                      </a:r>
                    </a:p>
                  </a:txBody>
                  <a:tcPr/>
                </a:tc>
                <a:tc>
                  <a:txBody>
                    <a:bodyPr/>
                    <a:lstStyle/>
                    <a:p>
                      <a:r>
                        <a:rPr lang="en-US" dirty="0" smtClean="0"/>
                        <a:t>21</a:t>
                      </a:r>
                      <a:endParaRPr lang="en-US" dirty="0"/>
                    </a:p>
                  </a:txBody>
                  <a:tcPr/>
                </a:tc>
                <a:tc>
                  <a:txBody>
                    <a:bodyPr/>
                    <a:lstStyle/>
                    <a:p>
                      <a:r>
                        <a:rPr lang="en-US" dirty="0" smtClean="0"/>
                        <a:t>22</a:t>
                      </a:r>
                    </a:p>
                    <a:p>
                      <a:r>
                        <a:rPr lang="en-US" dirty="0" smtClean="0"/>
                        <a:t>       </a:t>
                      </a:r>
                      <a:endParaRPr lang="en-US" b="1" dirty="0">
                        <a:solidFill>
                          <a:schemeClr val="tx1"/>
                        </a:solidFill>
                      </a:endParaRPr>
                    </a:p>
                  </a:txBody>
                  <a:tcPr/>
                </a:tc>
                <a:tc>
                  <a:txBody>
                    <a:bodyPr/>
                    <a:lstStyle/>
                    <a:p>
                      <a:r>
                        <a:rPr lang="en-US" dirty="0" smtClean="0"/>
                        <a:t>23</a:t>
                      </a:r>
                      <a:endParaRPr lang="en-US" dirty="0"/>
                    </a:p>
                  </a:txBody>
                  <a:tcPr/>
                </a:tc>
                <a:tc>
                  <a:txBody>
                    <a:bodyPr/>
                    <a:lstStyle/>
                    <a:p>
                      <a:r>
                        <a:rPr lang="en-US" dirty="0" smtClean="0"/>
                        <a:t>24</a:t>
                      </a:r>
                    </a:p>
                    <a:p>
                      <a:endParaRPr lang="en-US" dirty="0"/>
                    </a:p>
                  </a:txBody>
                  <a:tcPr/>
                </a:tc>
              </a:tr>
              <a:tr h="951530">
                <a:tc>
                  <a:txBody>
                    <a:bodyPr/>
                    <a:lstStyle/>
                    <a:p>
                      <a:r>
                        <a:rPr lang="en-US" dirty="0" smtClean="0"/>
                        <a:t>25</a:t>
                      </a:r>
                      <a:endParaRPr lang="en-US" dirty="0"/>
                    </a:p>
                  </a:txBody>
                  <a:tcPr/>
                </a:tc>
                <a:tc>
                  <a:txBody>
                    <a:bodyPr/>
                    <a:lstStyle/>
                    <a:p>
                      <a:r>
                        <a:rPr lang="en-US" dirty="0" smtClean="0"/>
                        <a:t>26</a:t>
                      </a:r>
                    </a:p>
                    <a:p>
                      <a:r>
                        <a:rPr lang="en-US" dirty="0" smtClean="0"/>
                        <a:t>        </a:t>
                      </a:r>
                      <a:endParaRPr lang="en-US" b="1" dirty="0">
                        <a:solidFill>
                          <a:schemeClr val="tx1"/>
                        </a:solidFill>
                      </a:endParaRPr>
                    </a:p>
                  </a:txBody>
                  <a:tcPr/>
                </a:tc>
                <a:tc>
                  <a:txBody>
                    <a:bodyPr/>
                    <a:lstStyle/>
                    <a:p>
                      <a:r>
                        <a:rPr lang="en-US" dirty="0" smtClean="0"/>
                        <a:t>27</a:t>
                      </a:r>
                      <a:endParaRPr lang="en-US" dirty="0"/>
                    </a:p>
                  </a:txBody>
                  <a:tcPr/>
                </a:tc>
                <a:tc>
                  <a:txBody>
                    <a:bodyPr/>
                    <a:lstStyle/>
                    <a:p>
                      <a:r>
                        <a:rPr lang="en-US" dirty="0" smtClean="0"/>
                        <a:t>28</a:t>
                      </a:r>
                      <a:endParaRPr lang="en-US" dirty="0"/>
                    </a:p>
                  </a:txBody>
                  <a:tcPr/>
                </a:tc>
                <a:tc>
                  <a:txBody>
                    <a:bodyPr/>
                    <a:lstStyle/>
                    <a:p>
                      <a:r>
                        <a:rPr lang="en-US" dirty="0" smtClean="0"/>
                        <a:t>29</a:t>
                      </a:r>
                      <a:endParaRPr lang="en-US" dirty="0"/>
                    </a:p>
                  </a:txBody>
                  <a:tcPr/>
                </a:tc>
                <a:tc>
                  <a:txBody>
                    <a:bodyPr/>
                    <a:lstStyle/>
                    <a:p>
                      <a:r>
                        <a:rPr lang="en-US" dirty="0" smtClean="0"/>
                        <a:t>30</a:t>
                      </a:r>
                      <a:endParaRPr lang="en-US" dirty="0"/>
                    </a:p>
                  </a:txBody>
                  <a:tcPr/>
                </a:tc>
              </a:tr>
            </a:tbl>
          </a:graphicData>
        </a:graphic>
      </p:graphicFrame>
      <p:cxnSp>
        <p:nvCxnSpPr>
          <p:cNvPr id="18" name="Straight Connector 17"/>
          <p:cNvCxnSpPr/>
          <p:nvPr/>
        </p:nvCxnSpPr>
        <p:spPr>
          <a:xfrm rot="5400000" flipH="1" flipV="1">
            <a:off x="685800" y="2133600"/>
            <a:ext cx="152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2000" y="1905000"/>
            <a:ext cx="1143000" cy="646331"/>
          </a:xfrm>
          <a:prstGeom prst="rect">
            <a:avLst/>
          </a:prstGeom>
          <a:noFill/>
        </p:spPr>
        <p:txBody>
          <a:bodyPr wrap="square" rtlCol="0">
            <a:spAutoFit/>
          </a:bodyPr>
          <a:lstStyle/>
          <a:p>
            <a:r>
              <a:rPr lang="en-US" b="1" dirty="0" smtClean="0"/>
              <a:t>HARD</a:t>
            </a:r>
          </a:p>
          <a:p>
            <a:r>
              <a:rPr lang="en-US" b="1" dirty="0" smtClean="0"/>
              <a:t>SHIP</a:t>
            </a:r>
            <a:endParaRPr lang="en-US" b="1" dirty="0"/>
          </a:p>
        </p:txBody>
      </p:sp>
      <p:sp>
        <p:nvSpPr>
          <p:cNvPr id="20" name="TextBox 19"/>
          <p:cNvSpPr txBox="1"/>
          <p:nvPr/>
        </p:nvSpPr>
        <p:spPr>
          <a:xfrm>
            <a:off x="6172200" y="2133600"/>
            <a:ext cx="990600" cy="369332"/>
          </a:xfrm>
          <a:prstGeom prst="rect">
            <a:avLst/>
          </a:prstGeom>
          <a:noFill/>
        </p:spPr>
        <p:txBody>
          <a:bodyPr wrap="square" rtlCol="0">
            <a:spAutoFit/>
          </a:bodyPr>
          <a:lstStyle/>
          <a:p>
            <a:r>
              <a:rPr lang="en-US" dirty="0" smtClean="0"/>
              <a:t>CC</a:t>
            </a:r>
            <a:endParaRPr lang="en-US" dirty="0"/>
          </a:p>
        </p:txBody>
      </p:sp>
      <p:sp>
        <p:nvSpPr>
          <p:cNvPr id="21" name="TextBox 20"/>
          <p:cNvSpPr txBox="1"/>
          <p:nvPr/>
        </p:nvSpPr>
        <p:spPr>
          <a:xfrm>
            <a:off x="6096000" y="2971800"/>
            <a:ext cx="990600" cy="369332"/>
          </a:xfrm>
          <a:prstGeom prst="rect">
            <a:avLst/>
          </a:prstGeom>
          <a:noFill/>
        </p:spPr>
        <p:txBody>
          <a:bodyPr wrap="square" rtlCol="0">
            <a:spAutoFit/>
          </a:bodyPr>
          <a:lstStyle/>
          <a:p>
            <a:r>
              <a:rPr lang="en-US" dirty="0" smtClean="0"/>
              <a:t>CC</a:t>
            </a:r>
            <a:endParaRPr lang="en-US" dirty="0"/>
          </a:p>
        </p:txBody>
      </p:sp>
      <p:sp>
        <p:nvSpPr>
          <p:cNvPr id="22" name="TextBox 21"/>
          <p:cNvSpPr txBox="1"/>
          <p:nvPr/>
        </p:nvSpPr>
        <p:spPr>
          <a:xfrm>
            <a:off x="7391400" y="2971800"/>
            <a:ext cx="990600" cy="369332"/>
          </a:xfrm>
          <a:prstGeom prst="rect">
            <a:avLst/>
          </a:prstGeom>
          <a:noFill/>
        </p:spPr>
        <p:txBody>
          <a:bodyPr wrap="square" rtlCol="0">
            <a:spAutoFit/>
          </a:bodyPr>
          <a:lstStyle/>
          <a:p>
            <a:r>
              <a:rPr lang="en-US" dirty="0" smtClean="0"/>
              <a:t>CC</a:t>
            </a:r>
            <a:endParaRPr lang="en-US" dirty="0"/>
          </a:p>
        </p:txBody>
      </p:sp>
      <p:sp>
        <p:nvSpPr>
          <p:cNvPr id="23" name="TextBox 22"/>
          <p:cNvSpPr txBox="1"/>
          <p:nvPr/>
        </p:nvSpPr>
        <p:spPr>
          <a:xfrm>
            <a:off x="1981200" y="3962400"/>
            <a:ext cx="990600" cy="369332"/>
          </a:xfrm>
          <a:prstGeom prst="rect">
            <a:avLst/>
          </a:prstGeom>
          <a:noFill/>
        </p:spPr>
        <p:txBody>
          <a:bodyPr wrap="square" rtlCol="0">
            <a:spAutoFit/>
          </a:bodyPr>
          <a:lstStyle/>
          <a:p>
            <a:r>
              <a:rPr lang="en-US" dirty="0" smtClean="0"/>
              <a:t>CC</a:t>
            </a:r>
            <a:endParaRPr lang="en-US" dirty="0"/>
          </a:p>
        </p:txBody>
      </p:sp>
      <p:sp>
        <p:nvSpPr>
          <p:cNvPr id="26" name="TextBox 25"/>
          <p:cNvSpPr txBox="1"/>
          <p:nvPr/>
        </p:nvSpPr>
        <p:spPr>
          <a:xfrm>
            <a:off x="2286000" y="4953000"/>
            <a:ext cx="801823" cy="646331"/>
          </a:xfrm>
          <a:prstGeom prst="rect">
            <a:avLst/>
          </a:prstGeom>
          <a:noFill/>
        </p:spPr>
        <p:txBody>
          <a:bodyPr wrap="none" rtlCol="0">
            <a:spAutoFit/>
          </a:bodyPr>
          <a:lstStyle/>
          <a:p>
            <a:r>
              <a:rPr lang="en-US" b="1" dirty="0" smtClean="0"/>
              <a:t>HARD</a:t>
            </a:r>
          </a:p>
          <a:p>
            <a:r>
              <a:rPr lang="en-US" b="1" dirty="0" smtClean="0"/>
              <a:t>SHIP</a:t>
            </a:r>
            <a:endParaRPr lang="en-US" b="1" dirty="0"/>
          </a:p>
        </p:txBody>
      </p:sp>
      <p:sp>
        <p:nvSpPr>
          <p:cNvPr id="27" name="TextBox 26"/>
          <p:cNvSpPr txBox="1"/>
          <p:nvPr/>
        </p:nvSpPr>
        <p:spPr>
          <a:xfrm>
            <a:off x="7620000" y="4876800"/>
            <a:ext cx="801823" cy="646331"/>
          </a:xfrm>
          <a:prstGeom prst="rect">
            <a:avLst/>
          </a:prstGeom>
          <a:noFill/>
        </p:spPr>
        <p:txBody>
          <a:bodyPr wrap="none" rtlCol="0">
            <a:spAutoFit/>
          </a:bodyPr>
          <a:lstStyle/>
          <a:p>
            <a:r>
              <a:rPr lang="en-US" b="1" dirty="0" smtClean="0"/>
              <a:t>HARD</a:t>
            </a:r>
            <a:br>
              <a:rPr lang="en-US" b="1" dirty="0" smtClean="0"/>
            </a:br>
            <a:r>
              <a:rPr lang="en-US" b="1" dirty="0" smtClean="0"/>
              <a:t>SHIP</a:t>
            </a:r>
            <a:endParaRPr lang="en-US" b="1" dirty="0"/>
          </a:p>
        </p:txBody>
      </p:sp>
      <p:sp>
        <p:nvSpPr>
          <p:cNvPr id="28" name="TextBox 27"/>
          <p:cNvSpPr txBox="1"/>
          <p:nvPr/>
        </p:nvSpPr>
        <p:spPr>
          <a:xfrm>
            <a:off x="3657600" y="1752600"/>
            <a:ext cx="478016" cy="646331"/>
          </a:xfrm>
          <a:prstGeom prst="rect">
            <a:avLst/>
          </a:prstGeom>
          <a:noFill/>
        </p:spPr>
        <p:txBody>
          <a:bodyPr wrap="none" rtlCol="0">
            <a:spAutoFit/>
          </a:bodyPr>
          <a:lstStyle/>
          <a:p>
            <a:r>
              <a:rPr lang="en-US" sz="3600" b="1" dirty="0" smtClean="0">
                <a:solidFill>
                  <a:schemeClr val="accent5">
                    <a:lumMod val="40000"/>
                    <a:lumOff val="60000"/>
                  </a:schemeClr>
                </a:solidFill>
              </a:rPr>
              <a:t>X</a:t>
            </a:r>
            <a:endParaRPr lang="en-US" sz="3600" b="1" dirty="0">
              <a:solidFill>
                <a:schemeClr val="accent5">
                  <a:lumMod val="40000"/>
                  <a:lumOff val="60000"/>
                </a:schemeClr>
              </a:solidFill>
            </a:endParaRPr>
          </a:p>
        </p:txBody>
      </p:sp>
      <p:sp>
        <p:nvSpPr>
          <p:cNvPr id="29" name="TextBox 28"/>
          <p:cNvSpPr txBox="1"/>
          <p:nvPr/>
        </p:nvSpPr>
        <p:spPr>
          <a:xfrm>
            <a:off x="7696200" y="1752600"/>
            <a:ext cx="478016" cy="646331"/>
          </a:xfrm>
          <a:prstGeom prst="rect">
            <a:avLst/>
          </a:prstGeom>
          <a:noFill/>
        </p:spPr>
        <p:txBody>
          <a:bodyPr wrap="none" rtlCol="0">
            <a:spAutoFit/>
          </a:bodyPr>
          <a:lstStyle/>
          <a:p>
            <a:r>
              <a:rPr lang="en-US" sz="3600" b="1" dirty="0" smtClean="0">
                <a:solidFill>
                  <a:srgbClr val="00B050"/>
                </a:solidFill>
              </a:rPr>
              <a:t>X</a:t>
            </a:r>
            <a:endParaRPr lang="en-US" sz="3600" b="1" dirty="0">
              <a:solidFill>
                <a:srgbClr val="00B050"/>
              </a:solidFill>
            </a:endParaRPr>
          </a:p>
        </p:txBody>
      </p:sp>
      <p:sp>
        <p:nvSpPr>
          <p:cNvPr id="30" name="TextBox 29"/>
          <p:cNvSpPr txBox="1"/>
          <p:nvPr/>
        </p:nvSpPr>
        <p:spPr>
          <a:xfrm>
            <a:off x="914400" y="2667000"/>
            <a:ext cx="478016" cy="646331"/>
          </a:xfrm>
          <a:prstGeom prst="rect">
            <a:avLst/>
          </a:prstGeom>
          <a:noFill/>
        </p:spPr>
        <p:txBody>
          <a:bodyPr wrap="none" rtlCol="0">
            <a:spAutoFit/>
          </a:bodyPr>
          <a:lstStyle/>
          <a:p>
            <a:r>
              <a:rPr lang="en-US" sz="3600" b="1" dirty="0" smtClean="0">
                <a:solidFill>
                  <a:schemeClr val="accent5">
                    <a:lumMod val="40000"/>
                    <a:lumOff val="60000"/>
                  </a:schemeClr>
                </a:solidFill>
              </a:rPr>
              <a:t>X</a:t>
            </a:r>
            <a:endParaRPr lang="en-US" sz="3600" b="1" dirty="0">
              <a:solidFill>
                <a:schemeClr val="accent5">
                  <a:lumMod val="40000"/>
                  <a:lumOff val="60000"/>
                </a:schemeClr>
              </a:solidFill>
            </a:endParaRPr>
          </a:p>
        </p:txBody>
      </p:sp>
      <p:sp>
        <p:nvSpPr>
          <p:cNvPr id="31" name="TextBox 30"/>
          <p:cNvSpPr txBox="1"/>
          <p:nvPr/>
        </p:nvSpPr>
        <p:spPr>
          <a:xfrm>
            <a:off x="5181600" y="3581400"/>
            <a:ext cx="478016" cy="646331"/>
          </a:xfrm>
          <a:prstGeom prst="rect">
            <a:avLst/>
          </a:prstGeom>
          <a:noFill/>
        </p:spPr>
        <p:txBody>
          <a:bodyPr wrap="none" rtlCol="0">
            <a:spAutoFit/>
          </a:bodyPr>
          <a:lstStyle/>
          <a:p>
            <a:r>
              <a:rPr lang="en-US" sz="3600" b="1" dirty="0" smtClean="0">
                <a:solidFill>
                  <a:schemeClr val="accent5">
                    <a:lumMod val="40000"/>
                    <a:lumOff val="60000"/>
                  </a:schemeClr>
                </a:solidFill>
              </a:rPr>
              <a:t>X</a:t>
            </a:r>
            <a:endParaRPr lang="en-US" sz="3600" b="1" dirty="0">
              <a:solidFill>
                <a:schemeClr val="accent5">
                  <a:lumMod val="40000"/>
                  <a:lumOff val="60000"/>
                </a:schemeClr>
              </a:solidFill>
            </a:endParaRPr>
          </a:p>
        </p:txBody>
      </p:sp>
      <p:sp>
        <p:nvSpPr>
          <p:cNvPr id="32" name="TextBox 31"/>
          <p:cNvSpPr txBox="1"/>
          <p:nvPr/>
        </p:nvSpPr>
        <p:spPr>
          <a:xfrm>
            <a:off x="6400800" y="3581400"/>
            <a:ext cx="478016" cy="646331"/>
          </a:xfrm>
          <a:prstGeom prst="rect">
            <a:avLst/>
          </a:prstGeom>
          <a:noFill/>
        </p:spPr>
        <p:txBody>
          <a:bodyPr wrap="none" rtlCol="0">
            <a:spAutoFit/>
          </a:bodyPr>
          <a:lstStyle/>
          <a:p>
            <a:r>
              <a:rPr lang="en-US" sz="3600" b="1" dirty="0" smtClean="0">
                <a:solidFill>
                  <a:srgbClr val="00B050"/>
                </a:solidFill>
              </a:rPr>
              <a:t>X</a:t>
            </a:r>
            <a:endParaRPr lang="en-US" sz="3600" b="1" dirty="0">
              <a:solidFill>
                <a:srgbClr val="00B050"/>
              </a:solidFill>
            </a:endParaRPr>
          </a:p>
        </p:txBody>
      </p:sp>
      <p:sp>
        <p:nvSpPr>
          <p:cNvPr id="33" name="TextBox 32"/>
          <p:cNvSpPr txBox="1"/>
          <p:nvPr/>
        </p:nvSpPr>
        <p:spPr>
          <a:xfrm>
            <a:off x="3657600" y="3581400"/>
            <a:ext cx="478016" cy="646331"/>
          </a:xfrm>
          <a:prstGeom prst="rect">
            <a:avLst/>
          </a:prstGeom>
          <a:noFill/>
        </p:spPr>
        <p:txBody>
          <a:bodyPr wrap="none" rtlCol="0">
            <a:spAutoFit/>
          </a:bodyPr>
          <a:lstStyle/>
          <a:p>
            <a:r>
              <a:rPr lang="en-US" sz="3600" b="1" dirty="0" smtClean="0">
                <a:solidFill>
                  <a:srgbClr val="00B050"/>
                </a:solidFill>
              </a:rPr>
              <a:t>X</a:t>
            </a:r>
            <a:endParaRPr lang="en-US" sz="3600" b="1" dirty="0">
              <a:solidFill>
                <a:srgbClr val="00B050"/>
              </a:solidFill>
            </a:endParaRPr>
          </a:p>
        </p:txBody>
      </p:sp>
      <p:pic>
        <p:nvPicPr>
          <p:cNvPr id="52226" name="Picture 2" descr="C:\Documents and Settings\root\Local Settings\Temporary Internet Files\Content.IE5\PGAQ3LHN\MCj04356180000[1].wmf"/>
          <p:cNvPicPr>
            <a:picLocks noChangeAspect="1" noChangeArrowheads="1"/>
          </p:cNvPicPr>
          <p:nvPr/>
        </p:nvPicPr>
        <p:blipFill>
          <a:blip r:embed="rId3"/>
          <a:srcRect/>
          <a:stretch>
            <a:fillRect/>
          </a:stretch>
        </p:blipFill>
        <p:spPr bwMode="auto">
          <a:xfrm>
            <a:off x="2209800" y="1676400"/>
            <a:ext cx="762000" cy="762000"/>
          </a:xfrm>
          <a:prstGeom prst="rect">
            <a:avLst/>
          </a:prstGeom>
          <a:noFill/>
        </p:spPr>
      </p:pic>
      <p:pic>
        <p:nvPicPr>
          <p:cNvPr id="52228" name="Picture 4" descr="C:\Documents and Settings\root\Local Settings\Temporary Internet Files\Content.IE5\ARXA45SL\MCj04356100000[1].wmf"/>
          <p:cNvPicPr>
            <a:picLocks noChangeAspect="1" noChangeArrowheads="1"/>
          </p:cNvPicPr>
          <p:nvPr/>
        </p:nvPicPr>
        <p:blipFill>
          <a:blip r:embed="rId4"/>
          <a:srcRect/>
          <a:stretch>
            <a:fillRect/>
          </a:stretch>
        </p:blipFill>
        <p:spPr bwMode="auto">
          <a:xfrm>
            <a:off x="5029200" y="1676400"/>
            <a:ext cx="762000" cy="762000"/>
          </a:xfrm>
          <a:prstGeom prst="rect">
            <a:avLst/>
          </a:prstGeom>
          <a:noFill/>
        </p:spPr>
      </p:pic>
      <p:pic>
        <p:nvPicPr>
          <p:cNvPr id="52229" name="Picture 5" descr="C:\Documents and Settings\root\Local Settings\Temporary Internet Files\Content.IE5\BZLO2X9O\MCj04356320000[1].wmf"/>
          <p:cNvPicPr>
            <a:picLocks noChangeAspect="1" noChangeArrowheads="1"/>
          </p:cNvPicPr>
          <p:nvPr/>
        </p:nvPicPr>
        <p:blipFill>
          <a:blip r:embed="rId5"/>
          <a:srcRect/>
          <a:stretch>
            <a:fillRect/>
          </a:stretch>
        </p:blipFill>
        <p:spPr bwMode="auto">
          <a:xfrm>
            <a:off x="2209800" y="2590800"/>
            <a:ext cx="838200" cy="838200"/>
          </a:xfrm>
          <a:prstGeom prst="rect">
            <a:avLst/>
          </a:prstGeom>
          <a:noFill/>
        </p:spPr>
      </p:pic>
      <p:pic>
        <p:nvPicPr>
          <p:cNvPr id="52230" name="Picture 6" descr="C:\Documents and Settings\root\Local Settings\Temporary Internet Files\Content.IE5\FLSA4UF0\MCj04356220000[1].wmf"/>
          <p:cNvPicPr>
            <a:picLocks noChangeAspect="1" noChangeArrowheads="1"/>
          </p:cNvPicPr>
          <p:nvPr/>
        </p:nvPicPr>
        <p:blipFill>
          <a:blip r:embed="rId6"/>
          <a:srcRect/>
          <a:stretch>
            <a:fillRect/>
          </a:stretch>
        </p:blipFill>
        <p:spPr bwMode="auto">
          <a:xfrm>
            <a:off x="3733800" y="2590800"/>
            <a:ext cx="838200" cy="838200"/>
          </a:xfrm>
          <a:prstGeom prst="rect">
            <a:avLst/>
          </a:prstGeom>
          <a:noFill/>
        </p:spPr>
      </p:pic>
      <p:pic>
        <p:nvPicPr>
          <p:cNvPr id="52231" name="Picture 7" descr="C:\Documents and Settings\root\Local Settings\Temporary Internet Files\Content.IE5\DDWG1EBN\MCj04356200000[1].wmf"/>
          <p:cNvPicPr>
            <a:picLocks noChangeAspect="1" noChangeArrowheads="1"/>
          </p:cNvPicPr>
          <p:nvPr/>
        </p:nvPicPr>
        <p:blipFill>
          <a:blip r:embed="rId7"/>
          <a:srcRect/>
          <a:stretch>
            <a:fillRect/>
          </a:stretch>
        </p:blipFill>
        <p:spPr bwMode="auto">
          <a:xfrm>
            <a:off x="5105400" y="2667000"/>
            <a:ext cx="762000" cy="762000"/>
          </a:xfrm>
          <a:prstGeom prst="rect">
            <a:avLst/>
          </a:prstGeom>
          <a:noFill/>
        </p:spPr>
      </p:pic>
      <p:pic>
        <p:nvPicPr>
          <p:cNvPr id="52232" name="Picture 8" descr="C:\Documents and Settings\root\Local Settings\Temporary Internet Files\Content.IE5\YGQ5UF32\MCj04356280000[1].wmf"/>
          <p:cNvPicPr>
            <a:picLocks noChangeAspect="1" noChangeArrowheads="1"/>
          </p:cNvPicPr>
          <p:nvPr/>
        </p:nvPicPr>
        <p:blipFill>
          <a:blip r:embed="rId8"/>
          <a:srcRect/>
          <a:stretch>
            <a:fillRect/>
          </a:stretch>
        </p:blipFill>
        <p:spPr bwMode="auto">
          <a:xfrm>
            <a:off x="838200" y="3810000"/>
            <a:ext cx="838200" cy="838200"/>
          </a:xfrm>
          <a:prstGeom prst="rect">
            <a:avLst/>
          </a:prstGeom>
          <a:noFill/>
        </p:spPr>
      </p:pic>
      <p:pic>
        <p:nvPicPr>
          <p:cNvPr id="52233" name="Picture 9" descr="C:\Documents and Settings\root\Local Settings\Temporary Internet Files\Content.IE5\86YB8F6G\MCj04356020000[1].wmf"/>
          <p:cNvPicPr>
            <a:picLocks noChangeAspect="1" noChangeArrowheads="1"/>
          </p:cNvPicPr>
          <p:nvPr/>
        </p:nvPicPr>
        <p:blipFill>
          <a:blip r:embed="rId9"/>
          <a:srcRect/>
          <a:stretch>
            <a:fillRect/>
          </a:stretch>
        </p:blipFill>
        <p:spPr bwMode="auto">
          <a:xfrm>
            <a:off x="914400" y="6019800"/>
            <a:ext cx="838200" cy="838200"/>
          </a:xfrm>
          <a:prstGeom prst="rect">
            <a:avLst/>
          </a:prstGeom>
          <a:noFill/>
        </p:spPr>
      </p:pic>
      <p:pic>
        <p:nvPicPr>
          <p:cNvPr id="52235" name="Picture 11" descr="C:\Documents and Settings\root\Local Settings\Temporary Internet Files\Content.IE5\C7UGANQK\MCj04356040000[1].wmf"/>
          <p:cNvPicPr>
            <a:picLocks noChangeAspect="1" noChangeArrowheads="1"/>
          </p:cNvPicPr>
          <p:nvPr/>
        </p:nvPicPr>
        <p:blipFill>
          <a:blip r:embed="rId10"/>
          <a:srcRect/>
          <a:stretch>
            <a:fillRect/>
          </a:stretch>
        </p:blipFill>
        <p:spPr bwMode="auto">
          <a:xfrm>
            <a:off x="7543800" y="3733800"/>
            <a:ext cx="838200" cy="838200"/>
          </a:xfrm>
          <a:prstGeom prst="rect">
            <a:avLst/>
          </a:prstGeom>
          <a:noFill/>
        </p:spPr>
      </p:pic>
      <p:pic>
        <p:nvPicPr>
          <p:cNvPr id="52236" name="Picture 12" descr="C:\Documents and Settings\root\Local Settings\Temporary Internet Files\Content.IE5\W3GOWRGW\MCj04356380000[1].wmf"/>
          <p:cNvPicPr>
            <a:picLocks noChangeAspect="1" noChangeArrowheads="1"/>
          </p:cNvPicPr>
          <p:nvPr/>
        </p:nvPicPr>
        <p:blipFill>
          <a:blip r:embed="rId11"/>
          <a:srcRect/>
          <a:stretch>
            <a:fillRect/>
          </a:stretch>
        </p:blipFill>
        <p:spPr bwMode="auto">
          <a:xfrm>
            <a:off x="838200" y="4953000"/>
            <a:ext cx="914400" cy="914400"/>
          </a:xfrm>
          <a:prstGeom prst="rect">
            <a:avLst/>
          </a:prstGeom>
          <a:noFill/>
        </p:spPr>
      </p:pic>
      <p:pic>
        <p:nvPicPr>
          <p:cNvPr id="52237" name="Picture 13" descr="C:\Documents and Settings\root\Local Settings\Temporary Internet Files\Content.IE5\BZLO2X9O\MCj04356320000[1].wmf"/>
          <p:cNvPicPr>
            <a:picLocks noChangeAspect="1" noChangeArrowheads="1"/>
          </p:cNvPicPr>
          <p:nvPr/>
        </p:nvPicPr>
        <p:blipFill>
          <a:blip r:embed="rId5"/>
          <a:srcRect/>
          <a:stretch>
            <a:fillRect/>
          </a:stretch>
        </p:blipFill>
        <p:spPr bwMode="auto">
          <a:xfrm>
            <a:off x="3581400" y="4953000"/>
            <a:ext cx="838200" cy="838200"/>
          </a:xfrm>
          <a:prstGeom prst="rect">
            <a:avLst/>
          </a:prstGeom>
          <a:noFill/>
        </p:spPr>
      </p:pic>
      <p:pic>
        <p:nvPicPr>
          <p:cNvPr id="52238" name="Picture 14" descr="C:\Documents and Settings\root\Local Settings\Temporary Internet Files\Content.IE5\GG374DQF\MCj04356360000[1].wmf"/>
          <p:cNvPicPr>
            <a:picLocks noChangeAspect="1" noChangeArrowheads="1"/>
          </p:cNvPicPr>
          <p:nvPr/>
        </p:nvPicPr>
        <p:blipFill>
          <a:blip r:embed="rId12"/>
          <a:srcRect/>
          <a:stretch>
            <a:fillRect/>
          </a:stretch>
        </p:blipFill>
        <p:spPr bwMode="auto">
          <a:xfrm>
            <a:off x="4953000" y="5029200"/>
            <a:ext cx="762000" cy="762000"/>
          </a:xfrm>
          <a:prstGeom prst="rect">
            <a:avLst/>
          </a:prstGeom>
          <a:noFill/>
        </p:spPr>
      </p:pic>
      <p:pic>
        <p:nvPicPr>
          <p:cNvPr id="52239" name="Picture 15" descr="C:\Documents and Settings\root\Local Settings\Temporary Internet Files\Content.IE5\PJ8Z9X8I\MCj04356240000[1].wmf"/>
          <p:cNvPicPr>
            <a:picLocks noChangeAspect="1" noChangeArrowheads="1"/>
          </p:cNvPicPr>
          <p:nvPr/>
        </p:nvPicPr>
        <p:blipFill>
          <a:blip r:embed="rId13"/>
          <a:srcRect/>
          <a:stretch>
            <a:fillRect/>
          </a:stretch>
        </p:blipFill>
        <p:spPr bwMode="auto">
          <a:xfrm>
            <a:off x="6248400" y="4953000"/>
            <a:ext cx="914400" cy="914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ox(in)">
                                      <p:cBhvr>
                                        <p:cTn id="7" dur="500"/>
                                        <p:tgtEl>
                                          <p:spTgt spid="19">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9">
                                            <p:txEl>
                                              <p:pRg st="1" end="1"/>
                                            </p:txEl>
                                          </p:spTgt>
                                        </p:tgtEl>
                                        <p:attrNameLst>
                                          <p:attrName>style.visibility</p:attrName>
                                        </p:attrNameLst>
                                      </p:cBhvr>
                                      <p:to>
                                        <p:strVal val="visible"/>
                                      </p:to>
                                    </p:set>
                                    <p:animEffect transition="in" filter="box(in)">
                                      <p:cBhvr>
                                        <p:cTn id="10" dur="500"/>
                                        <p:tgtEl>
                                          <p:spTgt spid="19">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ox(in)">
                                      <p:cBhvr>
                                        <p:cTn id="13" dur="500"/>
                                        <p:tgtEl>
                                          <p:spTgt spid="26"/>
                                        </p:tgtEl>
                                      </p:cBhvr>
                                    </p:animEffect>
                                  </p:childTnLst>
                                </p:cTn>
                              </p:par>
                              <p:par>
                                <p:cTn id="14" presetID="4" presetClass="entr" presetSubtype="16" fill="hold" nodeType="withEffect">
                                  <p:stCondLst>
                                    <p:cond delay="0"/>
                                  </p:stCondLst>
                                  <p:childTnLst>
                                    <p:set>
                                      <p:cBhvr>
                                        <p:cTn id="15" dur="1" fill="hold">
                                          <p:stCondLst>
                                            <p:cond delay="0"/>
                                          </p:stCondLst>
                                        </p:cTn>
                                        <p:tgtEl>
                                          <p:spTgt spid="27">
                                            <p:txEl>
                                              <p:pRg st="0" end="0"/>
                                            </p:txEl>
                                          </p:spTgt>
                                        </p:tgtEl>
                                        <p:attrNameLst>
                                          <p:attrName>style.visibility</p:attrName>
                                        </p:attrNameLst>
                                      </p:cBhvr>
                                      <p:to>
                                        <p:strVal val="visible"/>
                                      </p:to>
                                    </p:set>
                                    <p:animEffect transition="in" filter="box(in)">
                                      <p:cBhvr>
                                        <p:cTn id="16" dur="500"/>
                                        <p:tgtEl>
                                          <p:spTgt spid="2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2000"/>
                                        <p:tgtEl>
                                          <p:spTgt spid="20"/>
                                        </p:tgtEl>
                                      </p:cBhvr>
                                    </p:animEffect>
                                    <p:anim calcmode="lin" valueType="num">
                                      <p:cBhvr>
                                        <p:cTn id="22" dur="2000" fill="hold"/>
                                        <p:tgtEl>
                                          <p:spTgt spid="20"/>
                                        </p:tgtEl>
                                        <p:attrNameLst>
                                          <p:attrName>style.rotation</p:attrName>
                                        </p:attrNameLst>
                                      </p:cBhvr>
                                      <p:tavLst>
                                        <p:tav tm="0">
                                          <p:val>
                                            <p:fltVal val="720"/>
                                          </p:val>
                                        </p:tav>
                                        <p:tav tm="100000">
                                          <p:val>
                                            <p:fltVal val="0"/>
                                          </p:val>
                                        </p:tav>
                                      </p:tavLst>
                                    </p:anim>
                                    <p:anim calcmode="lin" valueType="num">
                                      <p:cBhvr>
                                        <p:cTn id="23" dur="2000" fill="hold"/>
                                        <p:tgtEl>
                                          <p:spTgt spid="20"/>
                                        </p:tgtEl>
                                        <p:attrNameLst>
                                          <p:attrName>ppt_h</p:attrName>
                                        </p:attrNameLst>
                                      </p:cBhvr>
                                      <p:tavLst>
                                        <p:tav tm="0">
                                          <p:val>
                                            <p:fltVal val="0"/>
                                          </p:val>
                                        </p:tav>
                                        <p:tav tm="100000">
                                          <p:val>
                                            <p:strVal val="#ppt_h"/>
                                          </p:val>
                                        </p:tav>
                                      </p:tavLst>
                                    </p:anim>
                                    <p:anim calcmode="lin" valueType="num">
                                      <p:cBhvr>
                                        <p:cTn id="24" dur="2000" fill="hold"/>
                                        <p:tgtEl>
                                          <p:spTgt spid="20"/>
                                        </p:tgtEl>
                                        <p:attrNameLst>
                                          <p:attrName>ppt_w</p:attrName>
                                        </p:attrNameLst>
                                      </p:cBhvr>
                                      <p:tavLst>
                                        <p:tav tm="0">
                                          <p:val>
                                            <p:fltVal val="0"/>
                                          </p:val>
                                        </p:tav>
                                        <p:tav tm="100000">
                                          <p:val>
                                            <p:strVal val="#ppt_w"/>
                                          </p:val>
                                        </p:tav>
                                      </p:tavLst>
                                    </p:anim>
                                  </p:childTnLst>
                                </p:cTn>
                              </p:par>
                              <p:par>
                                <p:cTn id="25" presetID="35"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000"/>
                                        <p:tgtEl>
                                          <p:spTgt spid="21"/>
                                        </p:tgtEl>
                                      </p:cBhvr>
                                    </p:animEffect>
                                    <p:anim calcmode="lin" valueType="num">
                                      <p:cBhvr>
                                        <p:cTn id="28" dur="2000" fill="hold"/>
                                        <p:tgtEl>
                                          <p:spTgt spid="21"/>
                                        </p:tgtEl>
                                        <p:attrNameLst>
                                          <p:attrName>style.rotation</p:attrName>
                                        </p:attrNameLst>
                                      </p:cBhvr>
                                      <p:tavLst>
                                        <p:tav tm="0">
                                          <p:val>
                                            <p:fltVal val="720"/>
                                          </p:val>
                                        </p:tav>
                                        <p:tav tm="100000">
                                          <p:val>
                                            <p:fltVal val="0"/>
                                          </p:val>
                                        </p:tav>
                                      </p:tavLst>
                                    </p:anim>
                                    <p:anim calcmode="lin" valueType="num">
                                      <p:cBhvr>
                                        <p:cTn id="29" dur="2000" fill="hold"/>
                                        <p:tgtEl>
                                          <p:spTgt spid="21"/>
                                        </p:tgtEl>
                                        <p:attrNameLst>
                                          <p:attrName>ppt_h</p:attrName>
                                        </p:attrNameLst>
                                      </p:cBhvr>
                                      <p:tavLst>
                                        <p:tav tm="0">
                                          <p:val>
                                            <p:fltVal val="0"/>
                                          </p:val>
                                        </p:tav>
                                        <p:tav tm="100000">
                                          <p:val>
                                            <p:strVal val="#ppt_h"/>
                                          </p:val>
                                        </p:tav>
                                      </p:tavLst>
                                    </p:anim>
                                    <p:anim calcmode="lin" valueType="num">
                                      <p:cBhvr>
                                        <p:cTn id="30" dur="2000" fill="hold"/>
                                        <p:tgtEl>
                                          <p:spTgt spid="21"/>
                                        </p:tgtEl>
                                        <p:attrNameLst>
                                          <p:attrName>ppt_w</p:attrName>
                                        </p:attrNameLst>
                                      </p:cBhvr>
                                      <p:tavLst>
                                        <p:tav tm="0">
                                          <p:val>
                                            <p:fltVal val="0"/>
                                          </p:val>
                                        </p:tav>
                                        <p:tav tm="100000">
                                          <p:val>
                                            <p:strVal val="#ppt_w"/>
                                          </p:val>
                                        </p:tav>
                                      </p:tavLst>
                                    </p:anim>
                                  </p:childTnLst>
                                </p:cTn>
                              </p:par>
                              <p:par>
                                <p:cTn id="31" presetID="35"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2000"/>
                                        <p:tgtEl>
                                          <p:spTgt spid="22"/>
                                        </p:tgtEl>
                                      </p:cBhvr>
                                    </p:animEffect>
                                    <p:anim calcmode="lin" valueType="num">
                                      <p:cBhvr>
                                        <p:cTn id="34" dur="2000" fill="hold"/>
                                        <p:tgtEl>
                                          <p:spTgt spid="22"/>
                                        </p:tgtEl>
                                        <p:attrNameLst>
                                          <p:attrName>style.rotation</p:attrName>
                                        </p:attrNameLst>
                                      </p:cBhvr>
                                      <p:tavLst>
                                        <p:tav tm="0">
                                          <p:val>
                                            <p:fltVal val="720"/>
                                          </p:val>
                                        </p:tav>
                                        <p:tav tm="100000">
                                          <p:val>
                                            <p:fltVal val="0"/>
                                          </p:val>
                                        </p:tav>
                                      </p:tavLst>
                                    </p:anim>
                                    <p:anim calcmode="lin" valueType="num">
                                      <p:cBhvr>
                                        <p:cTn id="35" dur="2000" fill="hold"/>
                                        <p:tgtEl>
                                          <p:spTgt spid="22"/>
                                        </p:tgtEl>
                                        <p:attrNameLst>
                                          <p:attrName>ppt_h</p:attrName>
                                        </p:attrNameLst>
                                      </p:cBhvr>
                                      <p:tavLst>
                                        <p:tav tm="0">
                                          <p:val>
                                            <p:fltVal val="0"/>
                                          </p:val>
                                        </p:tav>
                                        <p:tav tm="100000">
                                          <p:val>
                                            <p:strVal val="#ppt_h"/>
                                          </p:val>
                                        </p:tav>
                                      </p:tavLst>
                                    </p:anim>
                                    <p:anim calcmode="lin" valueType="num">
                                      <p:cBhvr>
                                        <p:cTn id="36" dur="2000" fill="hold"/>
                                        <p:tgtEl>
                                          <p:spTgt spid="22"/>
                                        </p:tgtEl>
                                        <p:attrNameLst>
                                          <p:attrName>ppt_w</p:attrName>
                                        </p:attrNameLst>
                                      </p:cBhvr>
                                      <p:tavLst>
                                        <p:tav tm="0">
                                          <p:val>
                                            <p:fltVal val="0"/>
                                          </p:val>
                                        </p:tav>
                                        <p:tav tm="100000">
                                          <p:val>
                                            <p:strVal val="#ppt_w"/>
                                          </p:val>
                                        </p:tav>
                                      </p:tavLst>
                                    </p:anim>
                                  </p:childTnLst>
                                </p:cTn>
                              </p:par>
                              <p:par>
                                <p:cTn id="37" presetID="35"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style.rotation</p:attrName>
                                        </p:attrNameLst>
                                      </p:cBhvr>
                                      <p:tavLst>
                                        <p:tav tm="0">
                                          <p:val>
                                            <p:fltVal val="720"/>
                                          </p:val>
                                        </p:tav>
                                        <p:tav tm="100000">
                                          <p:val>
                                            <p:fltVal val="0"/>
                                          </p:val>
                                        </p:tav>
                                      </p:tavLst>
                                    </p:anim>
                                    <p:anim calcmode="lin" valueType="num">
                                      <p:cBhvr>
                                        <p:cTn id="41" dur="2000" fill="hold"/>
                                        <p:tgtEl>
                                          <p:spTgt spid="23"/>
                                        </p:tgtEl>
                                        <p:attrNameLst>
                                          <p:attrName>ppt_h</p:attrName>
                                        </p:attrNameLst>
                                      </p:cBhvr>
                                      <p:tavLst>
                                        <p:tav tm="0">
                                          <p:val>
                                            <p:fltVal val="0"/>
                                          </p:val>
                                        </p:tav>
                                        <p:tav tm="100000">
                                          <p:val>
                                            <p:strVal val="#ppt_h"/>
                                          </p:val>
                                        </p:tav>
                                      </p:tavLst>
                                    </p:anim>
                                    <p:anim calcmode="lin" valueType="num">
                                      <p:cBhvr>
                                        <p:cTn id="42" dur="2000" fill="hold"/>
                                        <p:tgtEl>
                                          <p:spTgt spid="23"/>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 calcmode="lin" valueType="num">
                                      <p:cBhvr>
                                        <p:cTn id="49"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8"/>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1000" fill="hold"/>
                                        <p:tgtEl>
                                          <p:spTgt spid="30"/>
                                        </p:tgtEl>
                                        <p:attrNameLst>
                                          <p:attrName>ppt_w</p:attrName>
                                        </p:attrNameLst>
                                      </p:cBhvr>
                                      <p:tavLst>
                                        <p:tav tm="0">
                                          <p:val>
                                            <p:fltVal val="0"/>
                                          </p:val>
                                        </p:tav>
                                        <p:tav tm="100000">
                                          <p:val>
                                            <p:strVal val="#ppt_w"/>
                                          </p:val>
                                        </p:tav>
                                      </p:tavLst>
                                    </p:anim>
                                    <p:anim calcmode="lin" valueType="num">
                                      <p:cBhvr>
                                        <p:cTn id="54" dur="1000" fill="hold"/>
                                        <p:tgtEl>
                                          <p:spTgt spid="30"/>
                                        </p:tgtEl>
                                        <p:attrNameLst>
                                          <p:attrName>ppt_h</p:attrName>
                                        </p:attrNameLst>
                                      </p:cBhvr>
                                      <p:tavLst>
                                        <p:tav tm="0">
                                          <p:val>
                                            <p:fltVal val="0"/>
                                          </p:val>
                                        </p:tav>
                                        <p:tav tm="100000">
                                          <p:val>
                                            <p:strVal val="#ppt_h"/>
                                          </p:val>
                                        </p:tav>
                                      </p:tavLst>
                                    </p:anim>
                                    <p:anim calcmode="lin" valueType="num">
                                      <p:cBhvr>
                                        <p:cTn id="55" dur="1000" fill="hold"/>
                                        <p:tgtEl>
                                          <p:spTgt spid="30"/>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30"/>
                                        </p:tgtEl>
                                        <p:attrNameLst>
                                          <p:attrName>ppt_y</p:attrName>
                                        </p:attrNameLst>
                                      </p:cBhvr>
                                      <p:tavLst>
                                        <p:tav tm="0" fmla="#ppt_y+(sin(-2*pi*(1-$))*-#ppt_x+cos(-2*pi*(1-$))*(1-#ppt_y))*(1-$)">
                                          <p:val>
                                            <p:fltVal val="0"/>
                                          </p:val>
                                        </p:tav>
                                        <p:tav tm="100000">
                                          <p:val>
                                            <p:fltVal val="1"/>
                                          </p:val>
                                        </p:tav>
                                      </p:tavLst>
                                    </p:anim>
                                  </p:childTnLst>
                                </p:cTn>
                              </p:par>
                              <p:par>
                                <p:cTn id="57" presetID="15"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1000" fill="hold"/>
                                        <p:tgtEl>
                                          <p:spTgt spid="31"/>
                                        </p:tgtEl>
                                        <p:attrNameLst>
                                          <p:attrName>ppt_w</p:attrName>
                                        </p:attrNameLst>
                                      </p:cBhvr>
                                      <p:tavLst>
                                        <p:tav tm="0">
                                          <p:val>
                                            <p:fltVal val="0"/>
                                          </p:val>
                                        </p:tav>
                                        <p:tav tm="100000">
                                          <p:val>
                                            <p:strVal val="#ppt_w"/>
                                          </p:val>
                                        </p:tav>
                                      </p:tavLst>
                                    </p:anim>
                                    <p:anim calcmode="lin" valueType="num">
                                      <p:cBhvr>
                                        <p:cTn id="60" dur="1000" fill="hold"/>
                                        <p:tgtEl>
                                          <p:spTgt spid="31"/>
                                        </p:tgtEl>
                                        <p:attrNameLst>
                                          <p:attrName>ppt_h</p:attrName>
                                        </p:attrNameLst>
                                      </p:cBhvr>
                                      <p:tavLst>
                                        <p:tav tm="0">
                                          <p:val>
                                            <p:fltVal val="0"/>
                                          </p:val>
                                        </p:tav>
                                        <p:tav tm="100000">
                                          <p:val>
                                            <p:strVal val="#ppt_h"/>
                                          </p:val>
                                        </p:tav>
                                      </p:tavLst>
                                    </p:anim>
                                    <p:anim calcmode="lin" valueType="num">
                                      <p:cBhvr>
                                        <p:cTn id="61"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3" fill="hold">
                      <p:stCondLst>
                        <p:cond delay="indefinite"/>
                      </p:stCondLst>
                      <p:childTnLst>
                        <p:par>
                          <p:cTn id="64" fill="hold">
                            <p:stCondLst>
                              <p:cond delay="0"/>
                            </p:stCondLst>
                            <p:childTnLst>
                              <p:par>
                                <p:cTn id="65" presetID="15"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1000" fill="hold"/>
                                        <p:tgtEl>
                                          <p:spTgt spid="29"/>
                                        </p:tgtEl>
                                        <p:attrNameLst>
                                          <p:attrName>ppt_w</p:attrName>
                                        </p:attrNameLst>
                                      </p:cBhvr>
                                      <p:tavLst>
                                        <p:tav tm="0">
                                          <p:val>
                                            <p:fltVal val="0"/>
                                          </p:val>
                                        </p:tav>
                                        <p:tav tm="100000">
                                          <p:val>
                                            <p:strVal val="#ppt_w"/>
                                          </p:val>
                                        </p:tav>
                                      </p:tavLst>
                                    </p:anim>
                                    <p:anim calcmode="lin" valueType="num">
                                      <p:cBhvr>
                                        <p:cTn id="68" dur="1000" fill="hold"/>
                                        <p:tgtEl>
                                          <p:spTgt spid="29"/>
                                        </p:tgtEl>
                                        <p:attrNameLst>
                                          <p:attrName>ppt_h</p:attrName>
                                        </p:attrNameLst>
                                      </p:cBhvr>
                                      <p:tavLst>
                                        <p:tav tm="0">
                                          <p:val>
                                            <p:fltVal val="0"/>
                                          </p:val>
                                        </p:tav>
                                        <p:tav tm="100000">
                                          <p:val>
                                            <p:strVal val="#ppt_h"/>
                                          </p:val>
                                        </p:tav>
                                      </p:tavLst>
                                    </p:anim>
                                    <p:anim calcmode="lin" valueType="num">
                                      <p:cBhvr>
                                        <p:cTn id="69" dur="1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29"/>
                                        </p:tgtEl>
                                        <p:attrNameLst>
                                          <p:attrName>ppt_y</p:attrName>
                                        </p:attrNameLst>
                                      </p:cBhvr>
                                      <p:tavLst>
                                        <p:tav tm="0" fmla="#ppt_y+(sin(-2*pi*(1-$))*-#ppt_x+cos(-2*pi*(1-$))*(1-#ppt_y))*(1-$)">
                                          <p:val>
                                            <p:fltVal val="0"/>
                                          </p:val>
                                        </p:tav>
                                        <p:tav tm="100000">
                                          <p:val>
                                            <p:fltVal val="1"/>
                                          </p:val>
                                        </p:tav>
                                      </p:tavLst>
                                    </p:anim>
                                  </p:childTnLst>
                                </p:cTn>
                              </p:par>
                              <p:par>
                                <p:cTn id="71" presetID="15"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p:cTn id="73" dur="1000" fill="hold"/>
                                        <p:tgtEl>
                                          <p:spTgt spid="32"/>
                                        </p:tgtEl>
                                        <p:attrNameLst>
                                          <p:attrName>ppt_w</p:attrName>
                                        </p:attrNameLst>
                                      </p:cBhvr>
                                      <p:tavLst>
                                        <p:tav tm="0">
                                          <p:val>
                                            <p:fltVal val="0"/>
                                          </p:val>
                                        </p:tav>
                                        <p:tav tm="100000">
                                          <p:val>
                                            <p:strVal val="#ppt_w"/>
                                          </p:val>
                                        </p:tav>
                                      </p:tavLst>
                                    </p:anim>
                                    <p:anim calcmode="lin" valueType="num">
                                      <p:cBhvr>
                                        <p:cTn id="74" dur="1000" fill="hold"/>
                                        <p:tgtEl>
                                          <p:spTgt spid="32"/>
                                        </p:tgtEl>
                                        <p:attrNameLst>
                                          <p:attrName>ppt_h</p:attrName>
                                        </p:attrNameLst>
                                      </p:cBhvr>
                                      <p:tavLst>
                                        <p:tav tm="0">
                                          <p:val>
                                            <p:fltVal val="0"/>
                                          </p:val>
                                        </p:tav>
                                        <p:tav tm="100000">
                                          <p:val>
                                            <p:strVal val="#ppt_h"/>
                                          </p:val>
                                        </p:tav>
                                      </p:tavLst>
                                    </p:anim>
                                    <p:anim calcmode="lin" valueType="num">
                                      <p:cBhvr>
                                        <p:cTn id="75"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32"/>
                                        </p:tgtEl>
                                        <p:attrNameLst>
                                          <p:attrName>ppt_y</p:attrName>
                                        </p:attrNameLst>
                                      </p:cBhvr>
                                      <p:tavLst>
                                        <p:tav tm="0" fmla="#ppt_y+(sin(-2*pi*(1-$))*-#ppt_x+cos(-2*pi*(1-$))*(1-#ppt_y))*(1-$)">
                                          <p:val>
                                            <p:fltVal val="0"/>
                                          </p:val>
                                        </p:tav>
                                        <p:tav tm="100000">
                                          <p:val>
                                            <p:fltVal val="1"/>
                                          </p:val>
                                        </p:tav>
                                      </p:tavLst>
                                    </p:anim>
                                  </p:childTnLst>
                                </p:cTn>
                              </p:par>
                              <p:par>
                                <p:cTn id="77" presetID="15" presetClass="entr" presetSubtype="0"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1000" fill="hold"/>
                                        <p:tgtEl>
                                          <p:spTgt spid="33"/>
                                        </p:tgtEl>
                                        <p:attrNameLst>
                                          <p:attrName>ppt_w</p:attrName>
                                        </p:attrNameLst>
                                      </p:cBhvr>
                                      <p:tavLst>
                                        <p:tav tm="0">
                                          <p:val>
                                            <p:fltVal val="0"/>
                                          </p:val>
                                        </p:tav>
                                        <p:tav tm="100000">
                                          <p:val>
                                            <p:strVal val="#ppt_w"/>
                                          </p:val>
                                        </p:tav>
                                      </p:tavLst>
                                    </p:anim>
                                    <p:anim calcmode="lin" valueType="num">
                                      <p:cBhvr>
                                        <p:cTn id="80" dur="1000" fill="hold"/>
                                        <p:tgtEl>
                                          <p:spTgt spid="33"/>
                                        </p:tgtEl>
                                        <p:attrNameLst>
                                          <p:attrName>ppt_h</p:attrName>
                                        </p:attrNameLst>
                                      </p:cBhvr>
                                      <p:tavLst>
                                        <p:tav tm="0">
                                          <p:val>
                                            <p:fltVal val="0"/>
                                          </p:val>
                                        </p:tav>
                                        <p:tav tm="100000">
                                          <p:val>
                                            <p:strVal val="#ppt_h"/>
                                          </p:val>
                                        </p:tav>
                                      </p:tavLst>
                                    </p:anim>
                                    <p:anim calcmode="lin" valueType="num">
                                      <p:cBhvr>
                                        <p:cTn id="81"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3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nodeType="clickEffect">
                                  <p:stCondLst>
                                    <p:cond delay="0"/>
                                  </p:stCondLst>
                                  <p:childTnLst>
                                    <p:set>
                                      <p:cBhvr>
                                        <p:cTn id="86" dur="1" fill="hold">
                                          <p:stCondLst>
                                            <p:cond delay="0"/>
                                          </p:stCondLst>
                                        </p:cTn>
                                        <p:tgtEl>
                                          <p:spTgt spid="52226"/>
                                        </p:tgtEl>
                                        <p:attrNameLst>
                                          <p:attrName>style.visibility</p:attrName>
                                        </p:attrNameLst>
                                      </p:cBhvr>
                                      <p:to>
                                        <p:strVal val="visible"/>
                                      </p:to>
                                    </p:set>
                                    <p:animEffect transition="in" filter="wipe(down)">
                                      <p:cBhvr>
                                        <p:cTn id="87" dur="580">
                                          <p:stCondLst>
                                            <p:cond delay="0"/>
                                          </p:stCondLst>
                                        </p:cTn>
                                        <p:tgtEl>
                                          <p:spTgt spid="52226"/>
                                        </p:tgtEl>
                                      </p:cBhvr>
                                    </p:animEffect>
                                    <p:anim calcmode="lin" valueType="num">
                                      <p:cBhvr>
                                        <p:cTn id="88" dur="1822" tmFilter="0,0; 0.14,0.36; 0.43,0.73; 0.71,0.91; 1.0,1.0">
                                          <p:stCondLst>
                                            <p:cond delay="0"/>
                                          </p:stCondLst>
                                        </p:cTn>
                                        <p:tgtEl>
                                          <p:spTgt spid="52226"/>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52226"/>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52226"/>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52226"/>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52226"/>
                                        </p:tgtEl>
                                        <p:attrNameLst>
                                          <p:attrName>ppt_y</p:attrName>
                                        </p:attrNameLst>
                                      </p:cBhvr>
                                      <p:tavLst>
                                        <p:tav tm="0" fmla="#ppt_y-sin(pi*$)/81">
                                          <p:val>
                                            <p:fltVal val="0"/>
                                          </p:val>
                                        </p:tav>
                                        <p:tav tm="100000">
                                          <p:val>
                                            <p:fltVal val="1"/>
                                          </p:val>
                                        </p:tav>
                                      </p:tavLst>
                                    </p:anim>
                                    <p:animScale>
                                      <p:cBhvr>
                                        <p:cTn id="93" dur="26">
                                          <p:stCondLst>
                                            <p:cond delay="650"/>
                                          </p:stCondLst>
                                        </p:cTn>
                                        <p:tgtEl>
                                          <p:spTgt spid="52226"/>
                                        </p:tgtEl>
                                      </p:cBhvr>
                                      <p:to x="100000" y="60000"/>
                                    </p:animScale>
                                    <p:animScale>
                                      <p:cBhvr>
                                        <p:cTn id="94" dur="166" decel="50000">
                                          <p:stCondLst>
                                            <p:cond delay="676"/>
                                          </p:stCondLst>
                                        </p:cTn>
                                        <p:tgtEl>
                                          <p:spTgt spid="52226"/>
                                        </p:tgtEl>
                                      </p:cBhvr>
                                      <p:to x="100000" y="100000"/>
                                    </p:animScale>
                                    <p:animScale>
                                      <p:cBhvr>
                                        <p:cTn id="95" dur="26">
                                          <p:stCondLst>
                                            <p:cond delay="1312"/>
                                          </p:stCondLst>
                                        </p:cTn>
                                        <p:tgtEl>
                                          <p:spTgt spid="52226"/>
                                        </p:tgtEl>
                                      </p:cBhvr>
                                      <p:to x="100000" y="80000"/>
                                    </p:animScale>
                                    <p:animScale>
                                      <p:cBhvr>
                                        <p:cTn id="96" dur="166" decel="50000">
                                          <p:stCondLst>
                                            <p:cond delay="1338"/>
                                          </p:stCondLst>
                                        </p:cTn>
                                        <p:tgtEl>
                                          <p:spTgt spid="52226"/>
                                        </p:tgtEl>
                                      </p:cBhvr>
                                      <p:to x="100000" y="100000"/>
                                    </p:animScale>
                                    <p:animScale>
                                      <p:cBhvr>
                                        <p:cTn id="97" dur="26">
                                          <p:stCondLst>
                                            <p:cond delay="1642"/>
                                          </p:stCondLst>
                                        </p:cTn>
                                        <p:tgtEl>
                                          <p:spTgt spid="52226"/>
                                        </p:tgtEl>
                                      </p:cBhvr>
                                      <p:to x="100000" y="90000"/>
                                    </p:animScale>
                                    <p:animScale>
                                      <p:cBhvr>
                                        <p:cTn id="98" dur="166" decel="50000">
                                          <p:stCondLst>
                                            <p:cond delay="1668"/>
                                          </p:stCondLst>
                                        </p:cTn>
                                        <p:tgtEl>
                                          <p:spTgt spid="52226"/>
                                        </p:tgtEl>
                                      </p:cBhvr>
                                      <p:to x="100000" y="100000"/>
                                    </p:animScale>
                                    <p:animScale>
                                      <p:cBhvr>
                                        <p:cTn id="99" dur="26">
                                          <p:stCondLst>
                                            <p:cond delay="1808"/>
                                          </p:stCondLst>
                                        </p:cTn>
                                        <p:tgtEl>
                                          <p:spTgt spid="52226"/>
                                        </p:tgtEl>
                                      </p:cBhvr>
                                      <p:to x="100000" y="95000"/>
                                    </p:animScale>
                                    <p:animScale>
                                      <p:cBhvr>
                                        <p:cTn id="100" dur="166" decel="50000">
                                          <p:stCondLst>
                                            <p:cond delay="1834"/>
                                          </p:stCondLst>
                                        </p:cTn>
                                        <p:tgtEl>
                                          <p:spTgt spid="52226"/>
                                        </p:tgtEl>
                                      </p:cBhvr>
                                      <p:to x="100000" y="100000"/>
                                    </p:animScale>
                                  </p:childTnLst>
                                </p:cTn>
                              </p:par>
                            </p:childTnLst>
                          </p:cTn>
                        </p:par>
                        <p:par>
                          <p:cTn id="101" fill="hold">
                            <p:stCondLst>
                              <p:cond delay="2000"/>
                            </p:stCondLst>
                            <p:childTnLst>
                              <p:par>
                                <p:cTn id="102" presetID="26" presetClass="entr" presetSubtype="0" fill="hold" nodeType="afterEffect">
                                  <p:stCondLst>
                                    <p:cond delay="0"/>
                                  </p:stCondLst>
                                  <p:childTnLst>
                                    <p:set>
                                      <p:cBhvr>
                                        <p:cTn id="103" dur="1" fill="hold">
                                          <p:stCondLst>
                                            <p:cond delay="0"/>
                                          </p:stCondLst>
                                        </p:cTn>
                                        <p:tgtEl>
                                          <p:spTgt spid="52228"/>
                                        </p:tgtEl>
                                        <p:attrNameLst>
                                          <p:attrName>style.visibility</p:attrName>
                                        </p:attrNameLst>
                                      </p:cBhvr>
                                      <p:to>
                                        <p:strVal val="visible"/>
                                      </p:to>
                                    </p:set>
                                    <p:animEffect transition="in" filter="wipe(down)">
                                      <p:cBhvr>
                                        <p:cTn id="104" dur="290">
                                          <p:stCondLst>
                                            <p:cond delay="0"/>
                                          </p:stCondLst>
                                        </p:cTn>
                                        <p:tgtEl>
                                          <p:spTgt spid="52228"/>
                                        </p:tgtEl>
                                      </p:cBhvr>
                                    </p:animEffect>
                                    <p:anim calcmode="lin" valueType="num">
                                      <p:cBhvr>
                                        <p:cTn id="105" dur="911" tmFilter="0,0; 0.14,0.36; 0.43,0.73; 0.71,0.91; 1.0,1.0">
                                          <p:stCondLst>
                                            <p:cond delay="0"/>
                                          </p:stCondLst>
                                        </p:cTn>
                                        <p:tgtEl>
                                          <p:spTgt spid="52228"/>
                                        </p:tgtEl>
                                        <p:attrNameLst>
                                          <p:attrName>ppt_x</p:attrName>
                                        </p:attrNameLst>
                                      </p:cBhvr>
                                      <p:tavLst>
                                        <p:tav tm="0">
                                          <p:val>
                                            <p:strVal val="#ppt_x-0.25"/>
                                          </p:val>
                                        </p:tav>
                                        <p:tav tm="100000">
                                          <p:val>
                                            <p:strVal val="#ppt_x"/>
                                          </p:val>
                                        </p:tav>
                                      </p:tavLst>
                                    </p:anim>
                                    <p:anim calcmode="lin" valueType="num">
                                      <p:cBhvr>
                                        <p:cTn id="106" dur="332" tmFilter="0.0,0.0; 0.25,0.07; 0.50,0.2; 0.75,0.467; 1.0,1.0">
                                          <p:stCondLst>
                                            <p:cond delay="0"/>
                                          </p:stCondLst>
                                        </p:cTn>
                                        <p:tgtEl>
                                          <p:spTgt spid="52228"/>
                                        </p:tgtEl>
                                        <p:attrNameLst>
                                          <p:attrName>ppt_y</p:attrName>
                                        </p:attrNameLst>
                                      </p:cBhvr>
                                      <p:tavLst>
                                        <p:tav tm="0" fmla="#ppt_y-sin(pi*$)/3">
                                          <p:val>
                                            <p:fltVal val="0.5"/>
                                          </p:val>
                                        </p:tav>
                                        <p:tav tm="100000">
                                          <p:val>
                                            <p:fltVal val="1"/>
                                          </p:val>
                                        </p:tav>
                                      </p:tavLst>
                                    </p:anim>
                                    <p:anim calcmode="lin" valueType="num">
                                      <p:cBhvr>
                                        <p:cTn id="107" dur="332" tmFilter="0, 0; 0.125,0.2665; 0.25,0.4; 0.375,0.465; 0.5,0.5;  0.625,0.535; 0.75,0.6; 0.875,0.7335; 1,1">
                                          <p:stCondLst>
                                            <p:cond delay="332"/>
                                          </p:stCondLst>
                                        </p:cTn>
                                        <p:tgtEl>
                                          <p:spTgt spid="52228"/>
                                        </p:tgtEl>
                                        <p:attrNameLst>
                                          <p:attrName>ppt_y</p:attrName>
                                        </p:attrNameLst>
                                      </p:cBhvr>
                                      <p:tavLst>
                                        <p:tav tm="0" fmla="#ppt_y-sin(pi*$)/9">
                                          <p:val>
                                            <p:fltVal val="0"/>
                                          </p:val>
                                        </p:tav>
                                        <p:tav tm="100000">
                                          <p:val>
                                            <p:fltVal val="1"/>
                                          </p:val>
                                        </p:tav>
                                      </p:tavLst>
                                    </p:anim>
                                    <p:anim calcmode="lin" valueType="num">
                                      <p:cBhvr>
                                        <p:cTn id="108" dur="166" tmFilter="0, 0; 0.125,0.2665; 0.25,0.4; 0.375,0.465; 0.5,0.5;  0.625,0.535; 0.75,0.6; 0.875,0.7335; 1,1">
                                          <p:stCondLst>
                                            <p:cond delay="662"/>
                                          </p:stCondLst>
                                        </p:cTn>
                                        <p:tgtEl>
                                          <p:spTgt spid="52228"/>
                                        </p:tgtEl>
                                        <p:attrNameLst>
                                          <p:attrName>ppt_y</p:attrName>
                                        </p:attrNameLst>
                                      </p:cBhvr>
                                      <p:tavLst>
                                        <p:tav tm="0" fmla="#ppt_y-sin(pi*$)/27">
                                          <p:val>
                                            <p:fltVal val="0"/>
                                          </p:val>
                                        </p:tav>
                                        <p:tav tm="100000">
                                          <p:val>
                                            <p:fltVal val="1"/>
                                          </p:val>
                                        </p:tav>
                                      </p:tavLst>
                                    </p:anim>
                                    <p:anim calcmode="lin" valueType="num">
                                      <p:cBhvr>
                                        <p:cTn id="109" dur="82" tmFilter="0, 0; 0.125,0.2665; 0.25,0.4; 0.375,0.465; 0.5,0.5;  0.625,0.535; 0.75,0.6; 0.875,0.7335; 1,1">
                                          <p:stCondLst>
                                            <p:cond delay="828"/>
                                          </p:stCondLst>
                                        </p:cTn>
                                        <p:tgtEl>
                                          <p:spTgt spid="52228"/>
                                        </p:tgtEl>
                                        <p:attrNameLst>
                                          <p:attrName>ppt_y</p:attrName>
                                        </p:attrNameLst>
                                      </p:cBhvr>
                                      <p:tavLst>
                                        <p:tav tm="0" fmla="#ppt_y-sin(pi*$)/81">
                                          <p:val>
                                            <p:fltVal val="0"/>
                                          </p:val>
                                        </p:tav>
                                        <p:tav tm="100000">
                                          <p:val>
                                            <p:fltVal val="1"/>
                                          </p:val>
                                        </p:tav>
                                      </p:tavLst>
                                    </p:anim>
                                    <p:animScale>
                                      <p:cBhvr>
                                        <p:cTn id="110" dur="13">
                                          <p:stCondLst>
                                            <p:cond delay="325"/>
                                          </p:stCondLst>
                                        </p:cTn>
                                        <p:tgtEl>
                                          <p:spTgt spid="52228"/>
                                        </p:tgtEl>
                                      </p:cBhvr>
                                      <p:to x="100000" y="60000"/>
                                    </p:animScale>
                                    <p:animScale>
                                      <p:cBhvr>
                                        <p:cTn id="111" dur="83" decel="50000">
                                          <p:stCondLst>
                                            <p:cond delay="338"/>
                                          </p:stCondLst>
                                        </p:cTn>
                                        <p:tgtEl>
                                          <p:spTgt spid="52228"/>
                                        </p:tgtEl>
                                      </p:cBhvr>
                                      <p:to x="100000" y="100000"/>
                                    </p:animScale>
                                    <p:animScale>
                                      <p:cBhvr>
                                        <p:cTn id="112" dur="13">
                                          <p:stCondLst>
                                            <p:cond delay="656"/>
                                          </p:stCondLst>
                                        </p:cTn>
                                        <p:tgtEl>
                                          <p:spTgt spid="52228"/>
                                        </p:tgtEl>
                                      </p:cBhvr>
                                      <p:to x="100000" y="80000"/>
                                    </p:animScale>
                                    <p:animScale>
                                      <p:cBhvr>
                                        <p:cTn id="113" dur="83" decel="50000">
                                          <p:stCondLst>
                                            <p:cond delay="669"/>
                                          </p:stCondLst>
                                        </p:cTn>
                                        <p:tgtEl>
                                          <p:spTgt spid="52228"/>
                                        </p:tgtEl>
                                      </p:cBhvr>
                                      <p:to x="100000" y="100000"/>
                                    </p:animScale>
                                    <p:animScale>
                                      <p:cBhvr>
                                        <p:cTn id="114" dur="13">
                                          <p:stCondLst>
                                            <p:cond delay="821"/>
                                          </p:stCondLst>
                                        </p:cTn>
                                        <p:tgtEl>
                                          <p:spTgt spid="52228"/>
                                        </p:tgtEl>
                                      </p:cBhvr>
                                      <p:to x="100000" y="90000"/>
                                    </p:animScale>
                                    <p:animScale>
                                      <p:cBhvr>
                                        <p:cTn id="115" dur="83" decel="50000">
                                          <p:stCondLst>
                                            <p:cond delay="834"/>
                                          </p:stCondLst>
                                        </p:cTn>
                                        <p:tgtEl>
                                          <p:spTgt spid="52228"/>
                                        </p:tgtEl>
                                      </p:cBhvr>
                                      <p:to x="100000" y="100000"/>
                                    </p:animScale>
                                    <p:animScale>
                                      <p:cBhvr>
                                        <p:cTn id="116" dur="13">
                                          <p:stCondLst>
                                            <p:cond delay="904"/>
                                          </p:stCondLst>
                                        </p:cTn>
                                        <p:tgtEl>
                                          <p:spTgt spid="52228"/>
                                        </p:tgtEl>
                                      </p:cBhvr>
                                      <p:to x="100000" y="95000"/>
                                    </p:animScale>
                                    <p:animScale>
                                      <p:cBhvr>
                                        <p:cTn id="117" dur="83" decel="50000">
                                          <p:stCondLst>
                                            <p:cond delay="917"/>
                                          </p:stCondLst>
                                        </p:cTn>
                                        <p:tgtEl>
                                          <p:spTgt spid="52228"/>
                                        </p:tgtEl>
                                      </p:cBhvr>
                                      <p:to x="100000" y="100000"/>
                                    </p:animScale>
                                  </p:childTnLst>
                                </p:cTn>
                              </p:par>
                            </p:childTnLst>
                          </p:cTn>
                        </p:par>
                        <p:par>
                          <p:cTn id="118" fill="hold">
                            <p:stCondLst>
                              <p:cond delay="3000"/>
                            </p:stCondLst>
                            <p:childTnLst>
                              <p:par>
                                <p:cTn id="119" presetID="26" presetClass="entr" presetSubtype="0" fill="hold" nodeType="afterEffect">
                                  <p:stCondLst>
                                    <p:cond delay="0"/>
                                  </p:stCondLst>
                                  <p:childTnLst>
                                    <p:set>
                                      <p:cBhvr>
                                        <p:cTn id="120" dur="1" fill="hold">
                                          <p:stCondLst>
                                            <p:cond delay="0"/>
                                          </p:stCondLst>
                                        </p:cTn>
                                        <p:tgtEl>
                                          <p:spTgt spid="52229"/>
                                        </p:tgtEl>
                                        <p:attrNameLst>
                                          <p:attrName>style.visibility</p:attrName>
                                        </p:attrNameLst>
                                      </p:cBhvr>
                                      <p:to>
                                        <p:strVal val="visible"/>
                                      </p:to>
                                    </p:set>
                                    <p:animEffect transition="in" filter="wipe(down)">
                                      <p:cBhvr>
                                        <p:cTn id="121" dur="290">
                                          <p:stCondLst>
                                            <p:cond delay="0"/>
                                          </p:stCondLst>
                                        </p:cTn>
                                        <p:tgtEl>
                                          <p:spTgt spid="52229"/>
                                        </p:tgtEl>
                                      </p:cBhvr>
                                    </p:animEffect>
                                    <p:anim calcmode="lin" valueType="num">
                                      <p:cBhvr>
                                        <p:cTn id="122" dur="911" tmFilter="0,0; 0.14,0.36; 0.43,0.73; 0.71,0.91; 1.0,1.0">
                                          <p:stCondLst>
                                            <p:cond delay="0"/>
                                          </p:stCondLst>
                                        </p:cTn>
                                        <p:tgtEl>
                                          <p:spTgt spid="52229"/>
                                        </p:tgtEl>
                                        <p:attrNameLst>
                                          <p:attrName>ppt_x</p:attrName>
                                        </p:attrNameLst>
                                      </p:cBhvr>
                                      <p:tavLst>
                                        <p:tav tm="0">
                                          <p:val>
                                            <p:strVal val="#ppt_x-0.25"/>
                                          </p:val>
                                        </p:tav>
                                        <p:tav tm="100000">
                                          <p:val>
                                            <p:strVal val="#ppt_x"/>
                                          </p:val>
                                        </p:tav>
                                      </p:tavLst>
                                    </p:anim>
                                    <p:anim calcmode="lin" valueType="num">
                                      <p:cBhvr>
                                        <p:cTn id="123" dur="332" tmFilter="0.0,0.0; 0.25,0.07; 0.50,0.2; 0.75,0.467; 1.0,1.0">
                                          <p:stCondLst>
                                            <p:cond delay="0"/>
                                          </p:stCondLst>
                                        </p:cTn>
                                        <p:tgtEl>
                                          <p:spTgt spid="52229"/>
                                        </p:tgtEl>
                                        <p:attrNameLst>
                                          <p:attrName>ppt_y</p:attrName>
                                        </p:attrNameLst>
                                      </p:cBhvr>
                                      <p:tavLst>
                                        <p:tav tm="0" fmla="#ppt_y-sin(pi*$)/3">
                                          <p:val>
                                            <p:fltVal val="0.5"/>
                                          </p:val>
                                        </p:tav>
                                        <p:tav tm="100000">
                                          <p:val>
                                            <p:fltVal val="1"/>
                                          </p:val>
                                        </p:tav>
                                      </p:tavLst>
                                    </p:anim>
                                    <p:anim calcmode="lin" valueType="num">
                                      <p:cBhvr>
                                        <p:cTn id="124" dur="332" tmFilter="0, 0; 0.125,0.2665; 0.25,0.4; 0.375,0.465; 0.5,0.5;  0.625,0.535; 0.75,0.6; 0.875,0.7335; 1,1">
                                          <p:stCondLst>
                                            <p:cond delay="332"/>
                                          </p:stCondLst>
                                        </p:cTn>
                                        <p:tgtEl>
                                          <p:spTgt spid="52229"/>
                                        </p:tgtEl>
                                        <p:attrNameLst>
                                          <p:attrName>ppt_y</p:attrName>
                                        </p:attrNameLst>
                                      </p:cBhvr>
                                      <p:tavLst>
                                        <p:tav tm="0" fmla="#ppt_y-sin(pi*$)/9">
                                          <p:val>
                                            <p:fltVal val="0"/>
                                          </p:val>
                                        </p:tav>
                                        <p:tav tm="100000">
                                          <p:val>
                                            <p:fltVal val="1"/>
                                          </p:val>
                                        </p:tav>
                                      </p:tavLst>
                                    </p:anim>
                                    <p:anim calcmode="lin" valueType="num">
                                      <p:cBhvr>
                                        <p:cTn id="125" dur="166" tmFilter="0, 0; 0.125,0.2665; 0.25,0.4; 0.375,0.465; 0.5,0.5;  0.625,0.535; 0.75,0.6; 0.875,0.7335; 1,1">
                                          <p:stCondLst>
                                            <p:cond delay="662"/>
                                          </p:stCondLst>
                                        </p:cTn>
                                        <p:tgtEl>
                                          <p:spTgt spid="52229"/>
                                        </p:tgtEl>
                                        <p:attrNameLst>
                                          <p:attrName>ppt_y</p:attrName>
                                        </p:attrNameLst>
                                      </p:cBhvr>
                                      <p:tavLst>
                                        <p:tav tm="0" fmla="#ppt_y-sin(pi*$)/27">
                                          <p:val>
                                            <p:fltVal val="0"/>
                                          </p:val>
                                        </p:tav>
                                        <p:tav tm="100000">
                                          <p:val>
                                            <p:fltVal val="1"/>
                                          </p:val>
                                        </p:tav>
                                      </p:tavLst>
                                    </p:anim>
                                    <p:anim calcmode="lin" valueType="num">
                                      <p:cBhvr>
                                        <p:cTn id="126" dur="82" tmFilter="0, 0; 0.125,0.2665; 0.25,0.4; 0.375,0.465; 0.5,0.5;  0.625,0.535; 0.75,0.6; 0.875,0.7335; 1,1">
                                          <p:stCondLst>
                                            <p:cond delay="828"/>
                                          </p:stCondLst>
                                        </p:cTn>
                                        <p:tgtEl>
                                          <p:spTgt spid="52229"/>
                                        </p:tgtEl>
                                        <p:attrNameLst>
                                          <p:attrName>ppt_y</p:attrName>
                                        </p:attrNameLst>
                                      </p:cBhvr>
                                      <p:tavLst>
                                        <p:tav tm="0" fmla="#ppt_y-sin(pi*$)/81">
                                          <p:val>
                                            <p:fltVal val="0"/>
                                          </p:val>
                                        </p:tav>
                                        <p:tav tm="100000">
                                          <p:val>
                                            <p:fltVal val="1"/>
                                          </p:val>
                                        </p:tav>
                                      </p:tavLst>
                                    </p:anim>
                                    <p:animScale>
                                      <p:cBhvr>
                                        <p:cTn id="127" dur="13">
                                          <p:stCondLst>
                                            <p:cond delay="325"/>
                                          </p:stCondLst>
                                        </p:cTn>
                                        <p:tgtEl>
                                          <p:spTgt spid="52229"/>
                                        </p:tgtEl>
                                      </p:cBhvr>
                                      <p:to x="100000" y="60000"/>
                                    </p:animScale>
                                    <p:animScale>
                                      <p:cBhvr>
                                        <p:cTn id="128" dur="83" decel="50000">
                                          <p:stCondLst>
                                            <p:cond delay="338"/>
                                          </p:stCondLst>
                                        </p:cTn>
                                        <p:tgtEl>
                                          <p:spTgt spid="52229"/>
                                        </p:tgtEl>
                                      </p:cBhvr>
                                      <p:to x="100000" y="100000"/>
                                    </p:animScale>
                                    <p:animScale>
                                      <p:cBhvr>
                                        <p:cTn id="129" dur="13">
                                          <p:stCondLst>
                                            <p:cond delay="656"/>
                                          </p:stCondLst>
                                        </p:cTn>
                                        <p:tgtEl>
                                          <p:spTgt spid="52229"/>
                                        </p:tgtEl>
                                      </p:cBhvr>
                                      <p:to x="100000" y="80000"/>
                                    </p:animScale>
                                    <p:animScale>
                                      <p:cBhvr>
                                        <p:cTn id="130" dur="83" decel="50000">
                                          <p:stCondLst>
                                            <p:cond delay="669"/>
                                          </p:stCondLst>
                                        </p:cTn>
                                        <p:tgtEl>
                                          <p:spTgt spid="52229"/>
                                        </p:tgtEl>
                                      </p:cBhvr>
                                      <p:to x="100000" y="100000"/>
                                    </p:animScale>
                                    <p:animScale>
                                      <p:cBhvr>
                                        <p:cTn id="131" dur="13">
                                          <p:stCondLst>
                                            <p:cond delay="821"/>
                                          </p:stCondLst>
                                        </p:cTn>
                                        <p:tgtEl>
                                          <p:spTgt spid="52229"/>
                                        </p:tgtEl>
                                      </p:cBhvr>
                                      <p:to x="100000" y="90000"/>
                                    </p:animScale>
                                    <p:animScale>
                                      <p:cBhvr>
                                        <p:cTn id="132" dur="83" decel="50000">
                                          <p:stCondLst>
                                            <p:cond delay="834"/>
                                          </p:stCondLst>
                                        </p:cTn>
                                        <p:tgtEl>
                                          <p:spTgt spid="52229"/>
                                        </p:tgtEl>
                                      </p:cBhvr>
                                      <p:to x="100000" y="100000"/>
                                    </p:animScale>
                                    <p:animScale>
                                      <p:cBhvr>
                                        <p:cTn id="133" dur="13">
                                          <p:stCondLst>
                                            <p:cond delay="904"/>
                                          </p:stCondLst>
                                        </p:cTn>
                                        <p:tgtEl>
                                          <p:spTgt spid="52229"/>
                                        </p:tgtEl>
                                      </p:cBhvr>
                                      <p:to x="100000" y="95000"/>
                                    </p:animScale>
                                    <p:animScale>
                                      <p:cBhvr>
                                        <p:cTn id="134" dur="83" decel="50000">
                                          <p:stCondLst>
                                            <p:cond delay="917"/>
                                          </p:stCondLst>
                                        </p:cTn>
                                        <p:tgtEl>
                                          <p:spTgt spid="52229"/>
                                        </p:tgtEl>
                                      </p:cBhvr>
                                      <p:to x="100000" y="100000"/>
                                    </p:animScale>
                                  </p:childTnLst>
                                </p:cTn>
                              </p:par>
                            </p:childTnLst>
                          </p:cTn>
                        </p:par>
                        <p:par>
                          <p:cTn id="135" fill="hold">
                            <p:stCondLst>
                              <p:cond delay="4000"/>
                            </p:stCondLst>
                            <p:childTnLst>
                              <p:par>
                                <p:cTn id="136" presetID="26" presetClass="entr" presetSubtype="0" fill="hold" nodeType="afterEffect">
                                  <p:stCondLst>
                                    <p:cond delay="0"/>
                                  </p:stCondLst>
                                  <p:childTnLst>
                                    <p:set>
                                      <p:cBhvr>
                                        <p:cTn id="137" dur="1" fill="hold">
                                          <p:stCondLst>
                                            <p:cond delay="0"/>
                                          </p:stCondLst>
                                        </p:cTn>
                                        <p:tgtEl>
                                          <p:spTgt spid="52230"/>
                                        </p:tgtEl>
                                        <p:attrNameLst>
                                          <p:attrName>style.visibility</p:attrName>
                                        </p:attrNameLst>
                                      </p:cBhvr>
                                      <p:to>
                                        <p:strVal val="visible"/>
                                      </p:to>
                                    </p:set>
                                    <p:animEffect transition="in" filter="wipe(down)">
                                      <p:cBhvr>
                                        <p:cTn id="138" dur="290">
                                          <p:stCondLst>
                                            <p:cond delay="0"/>
                                          </p:stCondLst>
                                        </p:cTn>
                                        <p:tgtEl>
                                          <p:spTgt spid="52230"/>
                                        </p:tgtEl>
                                      </p:cBhvr>
                                    </p:animEffect>
                                    <p:anim calcmode="lin" valueType="num">
                                      <p:cBhvr>
                                        <p:cTn id="139" dur="911" tmFilter="0,0; 0.14,0.36; 0.43,0.73; 0.71,0.91; 1.0,1.0">
                                          <p:stCondLst>
                                            <p:cond delay="0"/>
                                          </p:stCondLst>
                                        </p:cTn>
                                        <p:tgtEl>
                                          <p:spTgt spid="52230"/>
                                        </p:tgtEl>
                                        <p:attrNameLst>
                                          <p:attrName>ppt_x</p:attrName>
                                        </p:attrNameLst>
                                      </p:cBhvr>
                                      <p:tavLst>
                                        <p:tav tm="0">
                                          <p:val>
                                            <p:strVal val="#ppt_x-0.25"/>
                                          </p:val>
                                        </p:tav>
                                        <p:tav tm="100000">
                                          <p:val>
                                            <p:strVal val="#ppt_x"/>
                                          </p:val>
                                        </p:tav>
                                      </p:tavLst>
                                    </p:anim>
                                    <p:anim calcmode="lin" valueType="num">
                                      <p:cBhvr>
                                        <p:cTn id="140" dur="332" tmFilter="0.0,0.0; 0.25,0.07; 0.50,0.2; 0.75,0.467; 1.0,1.0">
                                          <p:stCondLst>
                                            <p:cond delay="0"/>
                                          </p:stCondLst>
                                        </p:cTn>
                                        <p:tgtEl>
                                          <p:spTgt spid="52230"/>
                                        </p:tgtEl>
                                        <p:attrNameLst>
                                          <p:attrName>ppt_y</p:attrName>
                                        </p:attrNameLst>
                                      </p:cBhvr>
                                      <p:tavLst>
                                        <p:tav tm="0" fmla="#ppt_y-sin(pi*$)/3">
                                          <p:val>
                                            <p:fltVal val="0.5"/>
                                          </p:val>
                                        </p:tav>
                                        <p:tav tm="100000">
                                          <p:val>
                                            <p:fltVal val="1"/>
                                          </p:val>
                                        </p:tav>
                                      </p:tavLst>
                                    </p:anim>
                                    <p:anim calcmode="lin" valueType="num">
                                      <p:cBhvr>
                                        <p:cTn id="141" dur="332" tmFilter="0, 0; 0.125,0.2665; 0.25,0.4; 0.375,0.465; 0.5,0.5;  0.625,0.535; 0.75,0.6; 0.875,0.7335; 1,1">
                                          <p:stCondLst>
                                            <p:cond delay="332"/>
                                          </p:stCondLst>
                                        </p:cTn>
                                        <p:tgtEl>
                                          <p:spTgt spid="52230"/>
                                        </p:tgtEl>
                                        <p:attrNameLst>
                                          <p:attrName>ppt_y</p:attrName>
                                        </p:attrNameLst>
                                      </p:cBhvr>
                                      <p:tavLst>
                                        <p:tav tm="0" fmla="#ppt_y-sin(pi*$)/9">
                                          <p:val>
                                            <p:fltVal val="0"/>
                                          </p:val>
                                        </p:tav>
                                        <p:tav tm="100000">
                                          <p:val>
                                            <p:fltVal val="1"/>
                                          </p:val>
                                        </p:tav>
                                      </p:tavLst>
                                    </p:anim>
                                    <p:anim calcmode="lin" valueType="num">
                                      <p:cBhvr>
                                        <p:cTn id="142" dur="166" tmFilter="0, 0; 0.125,0.2665; 0.25,0.4; 0.375,0.465; 0.5,0.5;  0.625,0.535; 0.75,0.6; 0.875,0.7335; 1,1">
                                          <p:stCondLst>
                                            <p:cond delay="662"/>
                                          </p:stCondLst>
                                        </p:cTn>
                                        <p:tgtEl>
                                          <p:spTgt spid="52230"/>
                                        </p:tgtEl>
                                        <p:attrNameLst>
                                          <p:attrName>ppt_y</p:attrName>
                                        </p:attrNameLst>
                                      </p:cBhvr>
                                      <p:tavLst>
                                        <p:tav tm="0" fmla="#ppt_y-sin(pi*$)/27">
                                          <p:val>
                                            <p:fltVal val="0"/>
                                          </p:val>
                                        </p:tav>
                                        <p:tav tm="100000">
                                          <p:val>
                                            <p:fltVal val="1"/>
                                          </p:val>
                                        </p:tav>
                                      </p:tavLst>
                                    </p:anim>
                                    <p:anim calcmode="lin" valueType="num">
                                      <p:cBhvr>
                                        <p:cTn id="143" dur="82" tmFilter="0, 0; 0.125,0.2665; 0.25,0.4; 0.375,0.465; 0.5,0.5;  0.625,0.535; 0.75,0.6; 0.875,0.7335; 1,1">
                                          <p:stCondLst>
                                            <p:cond delay="828"/>
                                          </p:stCondLst>
                                        </p:cTn>
                                        <p:tgtEl>
                                          <p:spTgt spid="52230"/>
                                        </p:tgtEl>
                                        <p:attrNameLst>
                                          <p:attrName>ppt_y</p:attrName>
                                        </p:attrNameLst>
                                      </p:cBhvr>
                                      <p:tavLst>
                                        <p:tav tm="0" fmla="#ppt_y-sin(pi*$)/81">
                                          <p:val>
                                            <p:fltVal val="0"/>
                                          </p:val>
                                        </p:tav>
                                        <p:tav tm="100000">
                                          <p:val>
                                            <p:fltVal val="1"/>
                                          </p:val>
                                        </p:tav>
                                      </p:tavLst>
                                    </p:anim>
                                    <p:animScale>
                                      <p:cBhvr>
                                        <p:cTn id="144" dur="13">
                                          <p:stCondLst>
                                            <p:cond delay="325"/>
                                          </p:stCondLst>
                                        </p:cTn>
                                        <p:tgtEl>
                                          <p:spTgt spid="52230"/>
                                        </p:tgtEl>
                                      </p:cBhvr>
                                      <p:to x="100000" y="60000"/>
                                    </p:animScale>
                                    <p:animScale>
                                      <p:cBhvr>
                                        <p:cTn id="145" dur="83" decel="50000">
                                          <p:stCondLst>
                                            <p:cond delay="338"/>
                                          </p:stCondLst>
                                        </p:cTn>
                                        <p:tgtEl>
                                          <p:spTgt spid="52230"/>
                                        </p:tgtEl>
                                      </p:cBhvr>
                                      <p:to x="100000" y="100000"/>
                                    </p:animScale>
                                    <p:animScale>
                                      <p:cBhvr>
                                        <p:cTn id="146" dur="13">
                                          <p:stCondLst>
                                            <p:cond delay="656"/>
                                          </p:stCondLst>
                                        </p:cTn>
                                        <p:tgtEl>
                                          <p:spTgt spid="52230"/>
                                        </p:tgtEl>
                                      </p:cBhvr>
                                      <p:to x="100000" y="80000"/>
                                    </p:animScale>
                                    <p:animScale>
                                      <p:cBhvr>
                                        <p:cTn id="147" dur="83" decel="50000">
                                          <p:stCondLst>
                                            <p:cond delay="669"/>
                                          </p:stCondLst>
                                        </p:cTn>
                                        <p:tgtEl>
                                          <p:spTgt spid="52230"/>
                                        </p:tgtEl>
                                      </p:cBhvr>
                                      <p:to x="100000" y="100000"/>
                                    </p:animScale>
                                    <p:animScale>
                                      <p:cBhvr>
                                        <p:cTn id="148" dur="13">
                                          <p:stCondLst>
                                            <p:cond delay="821"/>
                                          </p:stCondLst>
                                        </p:cTn>
                                        <p:tgtEl>
                                          <p:spTgt spid="52230"/>
                                        </p:tgtEl>
                                      </p:cBhvr>
                                      <p:to x="100000" y="90000"/>
                                    </p:animScale>
                                    <p:animScale>
                                      <p:cBhvr>
                                        <p:cTn id="149" dur="83" decel="50000">
                                          <p:stCondLst>
                                            <p:cond delay="834"/>
                                          </p:stCondLst>
                                        </p:cTn>
                                        <p:tgtEl>
                                          <p:spTgt spid="52230"/>
                                        </p:tgtEl>
                                      </p:cBhvr>
                                      <p:to x="100000" y="100000"/>
                                    </p:animScale>
                                    <p:animScale>
                                      <p:cBhvr>
                                        <p:cTn id="150" dur="13">
                                          <p:stCondLst>
                                            <p:cond delay="904"/>
                                          </p:stCondLst>
                                        </p:cTn>
                                        <p:tgtEl>
                                          <p:spTgt spid="52230"/>
                                        </p:tgtEl>
                                      </p:cBhvr>
                                      <p:to x="100000" y="95000"/>
                                    </p:animScale>
                                    <p:animScale>
                                      <p:cBhvr>
                                        <p:cTn id="151" dur="83" decel="50000">
                                          <p:stCondLst>
                                            <p:cond delay="917"/>
                                          </p:stCondLst>
                                        </p:cTn>
                                        <p:tgtEl>
                                          <p:spTgt spid="52230"/>
                                        </p:tgtEl>
                                      </p:cBhvr>
                                      <p:to x="100000" y="100000"/>
                                    </p:animScale>
                                  </p:childTnLst>
                                </p:cTn>
                              </p:par>
                            </p:childTnLst>
                          </p:cTn>
                        </p:par>
                        <p:par>
                          <p:cTn id="152" fill="hold">
                            <p:stCondLst>
                              <p:cond delay="5000"/>
                            </p:stCondLst>
                            <p:childTnLst>
                              <p:par>
                                <p:cTn id="153" presetID="26" presetClass="entr" presetSubtype="0" fill="hold" nodeType="afterEffect">
                                  <p:stCondLst>
                                    <p:cond delay="0"/>
                                  </p:stCondLst>
                                  <p:childTnLst>
                                    <p:set>
                                      <p:cBhvr>
                                        <p:cTn id="154" dur="1" fill="hold">
                                          <p:stCondLst>
                                            <p:cond delay="0"/>
                                          </p:stCondLst>
                                        </p:cTn>
                                        <p:tgtEl>
                                          <p:spTgt spid="52231"/>
                                        </p:tgtEl>
                                        <p:attrNameLst>
                                          <p:attrName>style.visibility</p:attrName>
                                        </p:attrNameLst>
                                      </p:cBhvr>
                                      <p:to>
                                        <p:strVal val="visible"/>
                                      </p:to>
                                    </p:set>
                                    <p:animEffect transition="in" filter="wipe(down)">
                                      <p:cBhvr>
                                        <p:cTn id="155" dur="290">
                                          <p:stCondLst>
                                            <p:cond delay="0"/>
                                          </p:stCondLst>
                                        </p:cTn>
                                        <p:tgtEl>
                                          <p:spTgt spid="52231"/>
                                        </p:tgtEl>
                                      </p:cBhvr>
                                    </p:animEffect>
                                    <p:anim calcmode="lin" valueType="num">
                                      <p:cBhvr>
                                        <p:cTn id="156" dur="911" tmFilter="0,0; 0.14,0.36; 0.43,0.73; 0.71,0.91; 1.0,1.0">
                                          <p:stCondLst>
                                            <p:cond delay="0"/>
                                          </p:stCondLst>
                                        </p:cTn>
                                        <p:tgtEl>
                                          <p:spTgt spid="52231"/>
                                        </p:tgtEl>
                                        <p:attrNameLst>
                                          <p:attrName>ppt_x</p:attrName>
                                        </p:attrNameLst>
                                      </p:cBhvr>
                                      <p:tavLst>
                                        <p:tav tm="0">
                                          <p:val>
                                            <p:strVal val="#ppt_x-0.25"/>
                                          </p:val>
                                        </p:tav>
                                        <p:tav tm="100000">
                                          <p:val>
                                            <p:strVal val="#ppt_x"/>
                                          </p:val>
                                        </p:tav>
                                      </p:tavLst>
                                    </p:anim>
                                    <p:anim calcmode="lin" valueType="num">
                                      <p:cBhvr>
                                        <p:cTn id="157" dur="332" tmFilter="0.0,0.0; 0.25,0.07; 0.50,0.2; 0.75,0.467; 1.0,1.0">
                                          <p:stCondLst>
                                            <p:cond delay="0"/>
                                          </p:stCondLst>
                                        </p:cTn>
                                        <p:tgtEl>
                                          <p:spTgt spid="52231"/>
                                        </p:tgtEl>
                                        <p:attrNameLst>
                                          <p:attrName>ppt_y</p:attrName>
                                        </p:attrNameLst>
                                      </p:cBhvr>
                                      <p:tavLst>
                                        <p:tav tm="0" fmla="#ppt_y-sin(pi*$)/3">
                                          <p:val>
                                            <p:fltVal val="0.5"/>
                                          </p:val>
                                        </p:tav>
                                        <p:tav tm="100000">
                                          <p:val>
                                            <p:fltVal val="1"/>
                                          </p:val>
                                        </p:tav>
                                      </p:tavLst>
                                    </p:anim>
                                    <p:anim calcmode="lin" valueType="num">
                                      <p:cBhvr>
                                        <p:cTn id="158" dur="332" tmFilter="0, 0; 0.125,0.2665; 0.25,0.4; 0.375,0.465; 0.5,0.5;  0.625,0.535; 0.75,0.6; 0.875,0.7335; 1,1">
                                          <p:stCondLst>
                                            <p:cond delay="332"/>
                                          </p:stCondLst>
                                        </p:cTn>
                                        <p:tgtEl>
                                          <p:spTgt spid="52231"/>
                                        </p:tgtEl>
                                        <p:attrNameLst>
                                          <p:attrName>ppt_y</p:attrName>
                                        </p:attrNameLst>
                                      </p:cBhvr>
                                      <p:tavLst>
                                        <p:tav tm="0" fmla="#ppt_y-sin(pi*$)/9">
                                          <p:val>
                                            <p:fltVal val="0"/>
                                          </p:val>
                                        </p:tav>
                                        <p:tav tm="100000">
                                          <p:val>
                                            <p:fltVal val="1"/>
                                          </p:val>
                                        </p:tav>
                                      </p:tavLst>
                                    </p:anim>
                                    <p:anim calcmode="lin" valueType="num">
                                      <p:cBhvr>
                                        <p:cTn id="159" dur="166" tmFilter="0, 0; 0.125,0.2665; 0.25,0.4; 0.375,0.465; 0.5,0.5;  0.625,0.535; 0.75,0.6; 0.875,0.7335; 1,1">
                                          <p:stCondLst>
                                            <p:cond delay="662"/>
                                          </p:stCondLst>
                                        </p:cTn>
                                        <p:tgtEl>
                                          <p:spTgt spid="52231"/>
                                        </p:tgtEl>
                                        <p:attrNameLst>
                                          <p:attrName>ppt_y</p:attrName>
                                        </p:attrNameLst>
                                      </p:cBhvr>
                                      <p:tavLst>
                                        <p:tav tm="0" fmla="#ppt_y-sin(pi*$)/27">
                                          <p:val>
                                            <p:fltVal val="0"/>
                                          </p:val>
                                        </p:tav>
                                        <p:tav tm="100000">
                                          <p:val>
                                            <p:fltVal val="1"/>
                                          </p:val>
                                        </p:tav>
                                      </p:tavLst>
                                    </p:anim>
                                    <p:anim calcmode="lin" valueType="num">
                                      <p:cBhvr>
                                        <p:cTn id="160" dur="82" tmFilter="0, 0; 0.125,0.2665; 0.25,0.4; 0.375,0.465; 0.5,0.5;  0.625,0.535; 0.75,0.6; 0.875,0.7335; 1,1">
                                          <p:stCondLst>
                                            <p:cond delay="828"/>
                                          </p:stCondLst>
                                        </p:cTn>
                                        <p:tgtEl>
                                          <p:spTgt spid="52231"/>
                                        </p:tgtEl>
                                        <p:attrNameLst>
                                          <p:attrName>ppt_y</p:attrName>
                                        </p:attrNameLst>
                                      </p:cBhvr>
                                      <p:tavLst>
                                        <p:tav tm="0" fmla="#ppt_y-sin(pi*$)/81">
                                          <p:val>
                                            <p:fltVal val="0"/>
                                          </p:val>
                                        </p:tav>
                                        <p:tav tm="100000">
                                          <p:val>
                                            <p:fltVal val="1"/>
                                          </p:val>
                                        </p:tav>
                                      </p:tavLst>
                                    </p:anim>
                                    <p:animScale>
                                      <p:cBhvr>
                                        <p:cTn id="161" dur="13">
                                          <p:stCondLst>
                                            <p:cond delay="325"/>
                                          </p:stCondLst>
                                        </p:cTn>
                                        <p:tgtEl>
                                          <p:spTgt spid="52231"/>
                                        </p:tgtEl>
                                      </p:cBhvr>
                                      <p:to x="100000" y="60000"/>
                                    </p:animScale>
                                    <p:animScale>
                                      <p:cBhvr>
                                        <p:cTn id="162" dur="83" decel="50000">
                                          <p:stCondLst>
                                            <p:cond delay="338"/>
                                          </p:stCondLst>
                                        </p:cTn>
                                        <p:tgtEl>
                                          <p:spTgt spid="52231"/>
                                        </p:tgtEl>
                                      </p:cBhvr>
                                      <p:to x="100000" y="100000"/>
                                    </p:animScale>
                                    <p:animScale>
                                      <p:cBhvr>
                                        <p:cTn id="163" dur="13">
                                          <p:stCondLst>
                                            <p:cond delay="656"/>
                                          </p:stCondLst>
                                        </p:cTn>
                                        <p:tgtEl>
                                          <p:spTgt spid="52231"/>
                                        </p:tgtEl>
                                      </p:cBhvr>
                                      <p:to x="100000" y="80000"/>
                                    </p:animScale>
                                    <p:animScale>
                                      <p:cBhvr>
                                        <p:cTn id="164" dur="83" decel="50000">
                                          <p:stCondLst>
                                            <p:cond delay="669"/>
                                          </p:stCondLst>
                                        </p:cTn>
                                        <p:tgtEl>
                                          <p:spTgt spid="52231"/>
                                        </p:tgtEl>
                                      </p:cBhvr>
                                      <p:to x="100000" y="100000"/>
                                    </p:animScale>
                                    <p:animScale>
                                      <p:cBhvr>
                                        <p:cTn id="165" dur="13">
                                          <p:stCondLst>
                                            <p:cond delay="821"/>
                                          </p:stCondLst>
                                        </p:cTn>
                                        <p:tgtEl>
                                          <p:spTgt spid="52231"/>
                                        </p:tgtEl>
                                      </p:cBhvr>
                                      <p:to x="100000" y="90000"/>
                                    </p:animScale>
                                    <p:animScale>
                                      <p:cBhvr>
                                        <p:cTn id="166" dur="83" decel="50000">
                                          <p:stCondLst>
                                            <p:cond delay="834"/>
                                          </p:stCondLst>
                                        </p:cTn>
                                        <p:tgtEl>
                                          <p:spTgt spid="52231"/>
                                        </p:tgtEl>
                                      </p:cBhvr>
                                      <p:to x="100000" y="100000"/>
                                    </p:animScale>
                                    <p:animScale>
                                      <p:cBhvr>
                                        <p:cTn id="167" dur="13">
                                          <p:stCondLst>
                                            <p:cond delay="904"/>
                                          </p:stCondLst>
                                        </p:cTn>
                                        <p:tgtEl>
                                          <p:spTgt spid="52231"/>
                                        </p:tgtEl>
                                      </p:cBhvr>
                                      <p:to x="100000" y="95000"/>
                                    </p:animScale>
                                    <p:animScale>
                                      <p:cBhvr>
                                        <p:cTn id="168" dur="83" decel="50000">
                                          <p:stCondLst>
                                            <p:cond delay="917"/>
                                          </p:stCondLst>
                                        </p:cTn>
                                        <p:tgtEl>
                                          <p:spTgt spid="52231"/>
                                        </p:tgtEl>
                                      </p:cBhvr>
                                      <p:to x="100000" y="100000"/>
                                    </p:animScale>
                                  </p:childTnLst>
                                </p:cTn>
                              </p:par>
                            </p:childTnLst>
                          </p:cTn>
                        </p:par>
                        <p:par>
                          <p:cTn id="169" fill="hold">
                            <p:stCondLst>
                              <p:cond delay="6000"/>
                            </p:stCondLst>
                            <p:childTnLst>
                              <p:par>
                                <p:cTn id="170" presetID="26" presetClass="entr" presetSubtype="0" fill="hold" nodeType="afterEffect">
                                  <p:stCondLst>
                                    <p:cond delay="0"/>
                                  </p:stCondLst>
                                  <p:childTnLst>
                                    <p:set>
                                      <p:cBhvr>
                                        <p:cTn id="171" dur="1" fill="hold">
                                          <p:stCondLst>
                                            <p:cond delay="0"/>
                                          </p:stCondLst>
                                        </p:cTn>
                                        <p:tgtEl>
                                          <p:spTgt spid="52232"/>
                                        </p:tgtEl>
                                        <p:attrNameLst>
                                          <p:attrName>style.visibility</p:attrName>
                                        </p:attrNameLst>
                                      </p:cBhvr>
                                      <p:to>
                                        <p:strVal val="visible"/>
                                      </p:to>
                                    </p:set>
                                    <p:animEffect transition="in" filter="wipe(down)">
                                      <p:cBhvr>
                                        <p:cTn id="172" dur="290">
                                          <p:stCondLst>
                                            <p:cond delay="0"/>
                                          </p:stCondLst>
                                        </p:cTn>
                                        <p:tgtEl>
                                          <p:spTgt spid="52232"/>
                                        </p:tgtEl>
                                      </p:cBhvr>
                                    </p:animEffect>
                                    <p:anim calcmode="lin" valueType="num">
                                      <p:cBhvr>
                                        <p:cTn id="173" dur="911" tmFilter="0,0; 0.14,0.36; 0.43,0.73; 0.71,0.91; 1.0,1.0">
                                          <p:stCondLst>
                                            <p:cond delay="0"/>
                                          </p:stCondLst>
                                        </p:cTn>
                                        <p:tgtEl>
                                          <p:spTgt spid="52232"/>
                                        </p:tgtEl>
                                        <p:attrNameLst>
                                          <p:attrName>ppt_x</p:attrName>
                                        </p:attrNameLst>
                                      </p:cBhvr>
                                      <p:tavLst>
                                        <p:tav tm="0">
                                          <p:val>
                                            <p:strVal val="#ppt_x-0.25"/>
                                          </p:val>
                                        </p:tav>
                                        <p:tav tm="100000">
                                          <p:val>
                                            <p:strVal val="#ppt_x"/>
                                          </p:val>
                                        </p:tav>
                                      </p:tavLst>
                                    </p:anim>
                                    <p:anim calcmode="lin" valueType="num">
                                      <p:cBhvr>
                                        <p:cTn id="174" dur="332" tmFilter="0.0,0.0; 0.25,0.07; 0.50,0.2; 0.75,0.467; 1.0,1.0">
                                          <p:stCondLst>
                                            <p:cond delay="0"/>
                                          </p:stCondLst>
                                        </p:cTn>
                                        <p:tgtEl>
                                          <p:spTgt spid="52232"/>
                                        </p:tgtEl>
                                        <p:attrNameLst>
                                          <p:attrName>ppt_y</p:attrName>
                                        </p:attrNameLst>
                                      </p:cBhvr>
                                      <p:tavLst>
                                        <p:tav tm="0" fmla="#ppt_y-sin(pi*$)/3">
                                          <p:val>
                                            <p:fltVal val="0.5"/>
                                          </p:val>
                                        </p:tav>
                                        <p:tav tm="100000">
                                          <p:val>
                                            <p:fltVal val="1"/>
                                          </p:val>
                                        </p:tav>
                                      </p:tavLst>
                                    </p:anim>
                                    <p:anim calcmode="lin" valueType="num">
                                      <p:cBhvr>
                                        <p:cTn id="175" dur="332" tmFilter="0, 0; 0.125,0.2665; 0.25,0.4; 0.375,0.465; 0.5,0.5;  0.625,0.535; 0.75,0.6; 0.875,0.7335; 1,1">
                                          <p:stCondLst>
                                            <p:cond delay="332"/>
                                          </p:stCondLst>
                                        </p:cTn>
                                        <p:tgtEl>
                                          <p:spTgt spid="52232"/>
                                        </p:tgtEl>
                                        <p:attrNameLst>
                                          <p:attrName>ppt_y</p:attrName>
                                        </p:attrNameLst>
                                      </p:cBhvr>
                                      <p:tavLst>
                                        <p:tav tm="0" fmla="#ppt_y-sin(pi*$)/9">
                                          <p:val>
                                            <p:fltVal val="0"/>
                                          </p:val>
                                        </p:tav>
                                        <p:tav tm="100000">
                                          <p:val>
                                            <p:fltVal val="1"/>
                                          </p:val>
                                        </p:tav>
                                      </p:tavLst>
                                    </p:anim>
                                    <p:anim calcmode="lin" valueType="num">
                                      <p:cBhvr>
                                        <p:cTn id="176" dur="166" tmFilter="0, 0; 0.125,0.2665; 0.25,0.4; 0.375,0.465; 0.5,0.5;  0.625,0.535; 0.75,0.6; 0.875,0.7335; 1,1">
                                          <p:stCondLst>
                                            <p:cond delay="662"/>
                                          </p:stCondLst>
                                        </p:cTn>
                                        <p:tgtEl>
                                          <p:spTgt spid="52232"/>
                                        </p:tgtEl>
                                        <p:attrNameLst>
                                          <p:attrName>ppt_y</p:attrName>
                                        </p:attrNameLst>
                                      </p:cBhvr>
                                      <p:tavLst>
                                        <p:tav tm="0" fmla="#ppt_y-sin(pi*$)/27">
                                          <p:val>
                                            <p:fltVal val="0"/>
                                          </p:val>
                                        </p:tav>
                                        <p:tav tm="100000">
                                          <p:val>
                                            <p:fltVal val="1"/>
                                          </p:val>
                                        </p:tav>
                                      </p:tavLst>
                                    </p:anim>
                                    <p:anim calcmode="lin" valueType="num">
                                      <p:cBhvr>
                                        <p:cTn id="177" dur="82" tmFilter="0, 0; 0.125,0.2665; 0.25,0.4; 0.375,0.465; 0.5,0.5;  0.625,0.535; 0.75,0.6; 0.875,0.7335; 1,1">
                                          <p:stCondLst>
                                            <p:cond delay="828"/>
                                          </p:stCondLst>
                                        </p:cTn>
                                        <p:tgtEl>
                                          <p:spTgt spid="52232"/>
                                        </p:tgtEl>
                                        <p:attrNameLst>
                                          <p:attrName>ppt_y</p:attrName>
                                        </p:attrNameLst>
                                      </p:cBhvr>
                                      <p:tavLst>
                                        <p:tav tm="0" fmla="#ppt_y-sin(pi*$)/81">
                                          <p:val>
                                            <p:fltVal val="0"/>
                                          </p:val>
                                        </p:tav>
                                        <p:tav tm="100000">
                                          <p:val>
                                            <p:fltVal val="1"/>
                                          </p:val>
                                        </p:tav>
                                      </p:tavLst>
                                    </p:anim>
                                    <p:animScale>
                                      <p:cBhvr>
                                        <p:cTn id="178" dur="13">
                                          <p:stCondLst>
                                            <p:cond delay="325"/>
                                          </p:stCondLst>
                                        </p:cTn>
                                        <p:tgtEl>
                                          <p:spTgt spid="52232"/>
                                        </p:tgtEl>
                                      </p:cBhvr>
                                      <p:to x="100000" y="60000"/>
                                    </p:animScale>
                                    <p:animScale>
                                      <p:cBhvr>
                                        <p:cTn id="179" dur="83" decel="50000">
                                          <p:stCondLst>
                                            <p:cond delay="338"/>
                                          </p:stCondLst>
                                        </p:cTn>
                                        <p:tgtEl>
                                          <p:spTgt spid="52232"/>
                                        </p:tgtEl>
                                      </p:cBhvr>
                                      <p:to x="100000" y="100000"/>
                                    </p:animScale>
                                    <p:animScale>
                                      <p:cBhvr>
                                        <p:cTn id="180" dur="13">
                                          <p:stCondLst>
                                            <p:cond delay="656"/>
                                          </p:stCondLst>
                                        </p:cTn>
                                        <p:tgtEl>
                                          <p:spTgt spid="52232"/>
                                        </p:tgtEl>
                                      </p:cBhvr>
                                      <p:to x="100000" y="80000"/>
                                    </p:animScale>
                                    <p:animScale>
                                      <p:cBhvr>
                                        <p:cTn id="181" dur="83" decel="50000">
                                          <p:stCondLst>
                                            <p:cond delay="669"/>
                                          </p:stCondLst>
                                        </p:cTn>
                                        <p:tgtEl>
                                          <p:spTgt spid="52232"/>
                                        </p:tgtEl>
                                      </p:cBhvr>
                                      <p:to x="100000" y="100000"/>
                                    </p:animScale>
                                    <p:animScale>
                                      <p:cBhvr>
                                        <p:cTn id="182" dur="13">
                                          <p:stCondLst>
                                            <p:cond delay="821"/>
                                          </p:stCondLst>
                                        </p:cTn>
                                        <p:tgtEl>
                                          <p:spTgt spid="52232"/>
                                        </p:tgtEl>
                                      </p:cBhvr>
                                      <p:to x="100000" y="90000"/>
                                    </p:animScale>
                                    <p:animScale>
                                      <p:cBhvr>
                                        <p:cTn id="183" dur="83" decel="50000">
                                          <p:stCondLst>
                                            <p:cond delay="834"/>
                                          </p:stCondLst>
                                        </p:cTn>
                                        <p:tgtEl>
                                          <p:spTgt spid="52232"/>
                                        </p:tgtEl>
                                      </p:cBhvr>
                                      <p:to x="100000" y="100000"/>
                                    </p:animScale>
                                    <p:animScale>
                                      <p:cBhvr>
                                        <p:cTn id="184" dur="13">
                                          <p:stCondLst>
                                            <p:cond delay="904"/>
                                          </p:stCondLst>
                                        </p:cTn>
                                        <p:tgtEl>
                                          <p:spTgt spid="52232"/>
                                        </p:tgtEl>
                                      </p:cBhvr>
                                      <p:to x="100000" y="95000"/>
                                    </p:animScale>
                                    <p:animScale>
                                      <p:cBhvr>
                                        <p:cTn id="185" dur="83" decel="50000">
                                          <p:stCondLst>
                                            <p:cond delay="917"/>
                                          </p:stCondLst>
                                        </p:cTn>
                                        <p:tgtEl>
                                          <p:spTgt spid="52232"/>
                                        </p:tgtEl>
                                      </p:cBhvr>
                                      <p:to x="100000" y="100000"/>
                                    </p:animScale>
                                  </p:childTnLst>
                                </p:cTn>
                              </p:par>
                            </p:childTnLst>
                          </p:cTn>
                        </p:par>
                        <p:par>
                          <p:cTn id="186" fill="hold">
                            <p:stCondLst>
                              <p:cond delay="7000"/>
                            </p:stCondLst>
                            <p:childTnLst>
                              <p:par>
                                <p:cTn id="187" presetID="26" presetClass="entr" presetSubtype="0" fill="hold" nodeType="afterEffect">
                                  <p:stCondLst>
                                    <p:cond delay="0"/>
                                  </p:stCondLst>
                                  <p:childTnLst>
                                    <p:set>
                                      <p:cBhvr>
                                        <p:cTn id="188" dur="1" fill="hold">
                                          <p:stCondLst>
                                            <p:cond delay="0"/>
                                          </p:stCondLst>
                                        </p:cTn>
                                        <p:tgtEl>
                                          <p:spTgt spid="52235"/>
                                        </p:tgtEl>
                                        <p:attrNameLst>
                                          <p:attrName>style.visibility</p:attrName>
                                        </p:attrNameLst>
                                      </p:cBhvr>
                                      <p:to>
                                        <p:strVal val="visible"/>
                                      </p:to>
                                    </p:set>
                                    <p:animEffect transition="in" filter="wipe(down)">
                                      <p:cBhvr>
                                        <p:cTn id="189" dur="290">
                                          <p:stCondLst>
                                            <p:cond delay="0"/>
                                          </p:stCondLst>
                                        </p:cTn>
                                        <p:tgtEl>
                                          <p:spTgt spid="52235"/>
                                        </p:tgtEl>
                                      </p:cBhvr>
                                    </p:animEffect>
                                    <p:anim calcmode="lin" valueType="num">
                                      <p:cBhvr>
                                        <p:cTn id="190" dur="911" tmFilter="0,0; 0.14,0.36; 0.43,0.73; 0.71,0.91; 1.0,1.0">
                                          <p:stCondLst>
                                            <p:cond delay="0"/>
                                          </p:stCondLst>
                                        </p:cTn>
                                        <p:tgtEl>
                                          <p:spTgt spid="52235"/>
                                        </p:tgtEl>
                                        <p:attrNameLst>
                                          <p:attrName>ppt_x</p:attrName>
                                        </p:attrNameLst>
                                      </p:cBhvr>
                                      <p:tavLst>
                                        <p:tav tm="0">
                                          <p:val>
                                            <p:strVal val="#ppt_x-0.25"/>
                                          </p:val>
                                        </p:tav>
                                        <p:tav tm="100000">
                                          <p:val>
                                            <p:strVal val="#ppt_x"/>
                                          </p:val>
                                        </p:tav>
                                      </p:tavLst>
                                    </p:anim>
                                    <p:anim calcmode="lin" valueType="num">
                                      <p:cBhvr>
                                        <p:cTn id="191" dur="332" tmFilter="0.0,0.0; 0.25,0.07; 0.50,0.2; 0.75,0.467; 1.0,1.0">
                                          <p:stCondLst>
                                            <p:cond delay="0"/>
                                          </p:stCondLst>
                                        </p:cTn>
                                        <p:tgtEl>
                                          <p:spTgt spid="52235"/>
                                        </p:tgtEl>
                                        <p:attrNameLst>
                                          <p:attrName>ppt_y</p:attrName>
                                        </p:attrNameLst>
                                      </p:cBhvr>
                                      <p:tavLst>
                                        <p:tav tm="0" fmla="#ppt_y-sin(pi*$)/3">
                                          <p:val>
                                            <p:fltVal val="0.5"/>
                                          </p:val>
                                        </p:tav>
                                        <p:tav tm="100000">
                                          <p:val>
                                            <p:fltVal val="1"/>
                                          </p:val>
                                        </p:tav>
                                      </p:tavLst>
                                    </p:anim>
                                    <p:anim calcmode="lin" valueType="num">
                                      <p:cBhvr>
                                        <p:cTn id="192" dur="332" tmFilter="0, 0; 0.125,0.2665; 0.25,0.4; 0.375,0.465; 0.5,0.5;  0.625,0.535; 0.75,0.6; 0.875,0.7335; 1,1">
                                          <p:stCondLst>
                                            <p:cond delay="332"/>
                                          </p:stCondLst>
                                        </p:cTn>
                                        <p:tgtEl>
                                          <p:spTgt spid="52235"/>
                                        </p:tgtEl>
                                        <p:attrNameLst>
                                          <p:attrName>ppt_y</p:attrName>
                                        </p:attrNameLst>
                                      </p:cBhvr>
                                      <p:tavLst>
                                        <p:tav tm="0" fmla="#ppt_y-sin(pi*$)/9">
                                          <p:val>
                                            <p:fltVal val="0"/>
                                          </p:val>
                                        </p:tav>
                                        <p:tav tm="100000">
                                          <p:val>
                                            <p:fltVal val="1"/>
                                          </p:val>
                                        </p:tav>
                                      </p:tavLst>
                                    </p:anim>
                                    <p:anim calcmode="lin" valueType="num">
                                      <p:cBhvr>
                                        <p:cTn id="193" dur="166" tmFilter="0, 0; 0.125,0.2665; 0.25,0.4; 0.375,0.465; 0.5,0.5;  0.625,0.535; 0.75,0.6; 0.875,0.7335; 1,1">
                                          <p:stCondLst>
                                            <p:cond delay="662"/>
                                          </p:stCondLst>
                                        </p:cTn>
                                        <p:tgtEl>
                                          <p:spTgt spid="52235"/>
                                        </p:tgtEl>
                                        <p:attrNameLst>
                                          <p:attrName>ppt_y</p:attrName>
                                        </p:attrNameLst>
                                      </p:cBhvr>
                                      <p:tavLst>
                                        <p:tav tm="0" fmla="#ppt_y-sin(pi*$)/27">
                                          <p:val>
                                            <p:fltVal val="0"/>
                                          </p:val>
                                        </p:tav>
                                        <p:tav tm="100000">
                                          <p:val>
                                            <p:fltVal val="1"/>
                                          </p:val>
                                        </p:tav>
                                      </p:tavLst>
                                    </p:anim>
                                    <p:anim calcmode="lin" valueType="num">
                                      <p:cBhvr>
                                        <p:cTn id="194" dur="82" tmFilter="0, 0; 0.125,0.2665; 0.25,0.4; 0.375,0.465; 0.5,0.5;  0.625,0.535; 0.75,0.6; 0.875,0.7335; 1,1">
                                          <p:stCondLst>
                                            <p:cond delay="828"/>
                                          </p:stCondLst>
                                        </p:cTn>
                                        <p:tgtEl>
                                          <p:spTgt spid="52235"/>
                                        </p:tgtEl>
                                        <p:attrNameLst>
                                          <p:attrName>ppt_y</p:attrName>
                                        </p:attrNameLst>
                                      </p:cBhvr>
                                      <p:tavLst>
                                        <p:tav tm="0" fmla="#ppt_y-sin(pi*$)/81">
                                          <p:val>
                                            <p:fltVal val="0"/>
                                          </p:val>
                                        </p:tav>
                                        <p:tav tm="100000">
                                          <p:val>
                                            <p:fltVal val="1"/>
                                          </p:val>
                                        </p:tav>
                                      </p:tavLst>
                                    </p:anim>
                                    <p:animScale>
                                      <p:cBhvr>
                                        <p:cTn id="195" dur="13">
                                          <p:stCondLst>
                                            <p:cond delay="325"/>
                                          </p:stCondLst>
                                        </p:cTn>
                                        <p:tgtEl>
                                          <p:spTgt spid="52235"/>
                                        </p:tgtEl>
                                      </p:cBhvr>
                                      <p:to x="100000" y="60000"/>
                                    </p:animScale>
                                    <p:animScale>
                                      <p:cBhvr>
                                        <p:cTn id="196" dur="83" decel="50000">
                                          <p:stCondLst>
                                            <p:cond delay="338"/>
                                          </p:stCondLst>
                                        </p:cTn>
                                        <p:tgtEl>
                                          <p:spTgt spid="52235"/>
                                        </p:tgtEl>
                                      </p:cBhvr>
                                      <p:to x="100000" y="100000"/>
                                    </p:animScale>
                                    <p:animScale>
                                      <p:cBhvr>
                                        <p:cTn id="197" dur="13">
                                          <p:stCondLst>
                                            <p:cond delay="656"/>
                                          </p:stCondLst>
                                        </p:cTn>
                                        <p:tgtEl>
                                          <p:spTgt spid="52235"/>
                                        </p:tgtEl>
                                      </p:cBhvr>
                                      <p:to x="100000" y="80000"/>
                                    </p:animScale>
                                    <p:animScale>
                                      <p:cBhvr>
                                        <p:cTn id="198" dur="83" decel="50000">
                                          <p:stCondLst>
                                            <p:cond delay="669"/>
                                          </p:stCondLst>
                                        </p:cTn>
                                        <p:tgtEl>
                                          <p:spTgt spid="52235"/>
                                        </p:tgtEl>
                                      </p:cBhvr>
                                      <p:to x="100000" y="100000"/>
                                    </p:animScale>
                                    <p:animScale>
                                      <p:cBhvr>
                                        <p:cTn id="199" dur="13">
                                          <p:stCondLst>
                                            <p:cond delay="821"/>
                                          </p:stCondLst>
                                        </p:cTn>
                                        <p:tgtEl>
                                          <p:spTgt spid="52235"/>
                                        </p:tgtEl>
                                      </p:cBhvr>
                                      <p:to x="100000" y="90000"/>
                                    </p:animScale>
                                    <p:animScale>
                                      <p:cBhvr>
                                        <p:cTn id="200" dur="83" decel="50000">
                                          <p:stCondLst>
                                            <p:cond delay="834"/>
                                          </p:stCondLst>
                                        </p:cTn>
                                        <p:tgtEl>
                                          <p:spTgt spid="52235"/>
                                        </p:tgtEl>
                                      </p:cBhvr>
                                      <p:to x="100000" y="100000"/>
                                    </p:animScale>
                                    <p:animScale>
                                      <p:cBhvr>
                                        <p:cTn id="201" dur="13">
                                          <p:stCondLst>
                                            <p:cond delay="904"/>
                                          </p:stCondLst>
                                        </p:cTn>
                                        <p:tgtEl>
                                          <p:spTgt spid="52235"/>
                                        </p:tgtEl>
                                      </p:cBhvr>
                                      <p:to x="100000" y="95000"/>
                                    </p:animScale>
                                    <p:animScale>
                                      <p:cBhvr>
                                        <p:cTn id="202" dur="83" decel="50000">
                                          <p:stCondLst>
                                            <p:cond delay="917"/>
                                          </p:stCondLst>
                                        </p:cTn>
                                        <p:tgtEl>
                                          <p:spTgt spid="52235"/>
                                        </p:tgtEl>
                                      </p:cBhvr>
                                      <p:to x="100000" y="100000"/>
                                    </p:animScale>
                                  </p:childTnLst>
                                </p:cTn>
                              </p:par>
                            </p:childTnLst>
                          </p:cTn>
                        </p:par>
                        <p:par>
                          <p:cTn id="203" fill="hold">
                            <p:stCondLst>
                              <p:cond delay="8000"/>
                            </p:stCondLst>
                            <p:childTnLst>
                              <p:par>
                                <p:cTn id="204" presetID="26" presetClass="entr" presetSubtype="0" fill="hold" nodeType="afterEffect">
                                  <p:stCondLst>
                                    <p:cond delay="0"/>
                                  </p:stCondLst>
                                  <p:childTnLst>
                                    <p:set>
                                      <p:cBhvr>
                                        <p:cTn id="205" dur="1" fill="hold">
                                          <p:stCondLst>
                                            <p:cond delay="0"/>
                                          </p:stCondLst>
                                        </p:cTn>
                                        <p:tgtEl>
                                          <p:spTgt spid="52236"/>
                                        </p:tgtEl>
                                        <p:attrNameLst>
                                          <p:attrName>style.visibility</p:attrName>
                                        </p:attrNameLst>
                                      </p:cBhvr>
                                      <p:to>
                                        <p:strVal val="visible"/>
                                      </p:to>
                                    </p:set>
                                    <p:animEffect transition="in" filter="wipe(down)">
                                      <p:cBhvr>
                                        <p:cTn id="206" dur="290">
                                          <p:stCondLst>
                                            <p:cond delay="0"/>
                                          </p:stCondLst>
                                        </p:cTn>
                                        <p:tgtEl>
                                          <p:spTgt spid="52236"/>
                                        </p:tgtEl>
                                      </p:cBhvr>
                                    </p:animEffect>
                                    <p:anim calcmode="lin" valueType="num">
                                      <p:cBhvr>
                                        <p:cTn id="207" dur="911" tmFilter="0,0; 0.14,0.36; 0.43,0.73; 0.71,0.91; 1.0,1.0">
                                          <p:stCondLst>
                                            <p:cond delay="0"/>
                                          </p:stCondLst>
                                        </p:cTn>
                                        <p:tgtEl>
                                          <p:spTgt spid="52236"/>
                                        </p:tgtEl>
                                        <p:attrNameLst>
                                          <p:attrName>ppt_x</p:attrName>
                                        </p:attrNameLst>
                                      </p:cBhvr>
                                      <p:tavLst>
                                        <p:tav tm="0">
                                          <p:val>
                                            <p:strVal val="#ppt_x-0.25"/>
                                          </p:val>
                                        </p:tav>
                                        <p:tav tm="100000">
                                          <p:val>
                                            <p:strVal val="#ppt_x"/>
                                          </p:val>
                                        </p:tav>
                                      </p:tavLst>
                                    </p:anim>
                                    <p:anim calcmode="lin" valueType="num">
                                      <p:cBhvr>
                                        <p:cTn id="208" dur="332" tmFilter="0.0,0.0; 0.25,0.07; 0.50,0.2; 0.75,0.467; 1.0,1.0">
                                          <p:stCondLst>
                                            <p:cond delay="0"/>
                                          </p:stCondLst>
                                        </p:cTn>
                                        <p:tgtEl>
                                          <p:spTgt spid="52236"/>
                                        </p:tgtEl>
                                        <p:attrNameLst>
                                          <p:attrName>ppt_y</p:attrName>
                                        </p:attrNameLst>
                                      </p:cBhvr>
                                      <p:tavLst>
                                        <p:tav tm="0" fmla="#ppt_y-sin(pi*$)/3">
                                          <p:val>
                                            <p:fltVal val="0.5"/>
                                          </p:val>
                                        </p:tav>
                                        <p:tav tm="100000">
                                          <p:val>
                                            <p:fltVal val="1"/>
                                          </p:val>
                                        </p:tav>
                                      </p:tavLst>
                                    </p:anim>
                                    <p:anim calcmode="lin" valueType="num">
                                      <p:cBhvr>
                                        <p:cTn id="209" dur="332" tmFilter="0, 0; 0.125,0.2665; 0.25,0.4; 0.375,0.465; 0.5,0.5;  0.625,0.535; 0.75,0.6; 0.875,0.7335; 1,1">
                                          <p:stCondLst>
                                            <p:cond delay="332"/>
                                          </p:stCondLst>
                                        </p:cTn>
                                        <p:tgtEl>
                                          <p:spTgt spid="52236"/>
                                        </p:tgtEl>
                                        <p:attrNameLst>
                                          <p:attrName>ppt_y</p:attrName>
                                        </p:attrNameLst>
                                      </p:cBhvr>
                                      <p:tavLst>
                                        <p:tav tm="0" fmla="#ppt_y-sin(pi*$)/9">
                                          <p:val>
                                            <p:fltVal val="0"/>
                                          </p:val>
                                        </p:tav>
                                        <p:tav tm="100000">
                                          <p:val>
                                            <p:fltVal val="1"/>
                                          </p:val>
                                        </p:tav>
                                      </p:tavLst>
                                    </p:anim>
                                    <p:anim calcmode="lin" valueType="num">
                                      <p:cBhvr>
                                        <p:cTn id="210" dur="166" tmFilter="0, 0; 0.125,0.2665; 0.25,0.4; 0.375,0.465; 0.5,0.5;  0.625,0.535; 0.75,0.6; 0.875,0.7335; 1,1">
                                          <p:stCondLst>
                                            <p:cond delay="662"/>
                                          </p:stCondLst>
                                        </p:cTn>
                                        <p:tgtEl>
                                          <p:spTgt spid="52236"/>
                                        </p:tgtEl>
                                        <p:attrNameLst>
                                          <p:attrName>ppt_y</p:attrName>
                                        </p:attrNameLst>
                                      </p:cBhvr>
                                      <p:tavLst>
                                        <p:tav tm="0" fmla="#ppt_y-sin(pi*$)/27">
                                          <p:val>
                                            <p:fltVal val="0"/>
                                          </p:val>
                                        </p:tav>
                                        <p:tav tm="100000">
                                          <p:val>
                                            <p:fltVal val="1"/>
                                          </p:val>
                                        </p:tav>
                                      </p:tavLst>
                                    </p:anim>
                                    <p:anim calcmode="lin" valueType="num">
                                      <p:cBhvr>
                                        <p:cTn id="211" dur="82" tmFilter="0, 0; 0.125,0.2665; 0.25,0.4; 0.375,0.465; 0.5,0.5;  0.625,0.535; 0.75,0.6; 0.875,0.7335; 1,1">
                                          <p:stCondLst>
                                            <p:cond delay="828"/>
                                          </p:stCondLst>
                                        </p:cTn>
                                        <p:tgtEl>
                                          <p:spTgt spid="52236"/>
                                        </p:tgtEl>
                                        <p:attrNameLst>
                                          <p:attrName>ppt_y</p:attrName>
                                        </p:attrNameLst>
                                      </p:cBhvr>
                                      <p:tavLst>
                                        <p:tav tm="0" fmla="#ppt_y-sin(pi*$)/81">
                                          <p:val>
                                            <p:fltVal val="0"/>
                                          </p:val>
                                        </p:tav>
                                        <p:tav tm="100000">
                                          <p:val>
                                            <p:fltVal val="1"/>
                                          </p:val>
                                        </p:tav>
                                      </p:tavLst>
                                    </p:anim>
                                    <p:animScale>
                                      <p:cBhvr>
                                        <p:cTn id="212" dur="13">
                                          <p:stCondLst>
                                            <p:cond delay="325"/>
                                          </p:stCondLst>
                                        </p:cTn>
                                        <p:tgtEl>
                                          <p:spTgt spid="52236"/>
                                        </p:tgtEl>
                                      </p:cBhvr>
                                      <p:to x="100000" y="60000"/>
                                    </p:animScale>
                                    <p:animScale>
                                      <p:cBhvr>
                                        <p:cTn id="213" dur="83" decel="50000">
                                          <p:stCondLst>
                                            <p:cond delay="338"/>
                                          </p:stCondLst>
                                        </p:cTn>
                                        <p:tgtEl>
                                          <p:spTgt spid="52236"/>
                                        </p:tgtEl>
                                      </p:cBhvr>
                                      <p:to x="100000" y="100000"/>
                                    </p:animScale>
                                    <p:animScale>
                                      <p:cBhvr>
                                        <p:cTn id="214" dur="13">
                                          <p:stCondLst>
                                            <p:cond delay="656"/>
                                          </p:stCondLst>
                                        </p:cTn>
                                        <p:tgtEl>
                                          <p:spTgt spid="52236"/>
                                        </p:tgtEl>
                                      </p:cBhvr>
                                      <p:to x="100000" y="80000"/>
                                    </p:animScale>
                                    <p:animScale>
                                      <p:cBhvr>
                                        <p:cTn id="215" dur="83" decel="50000">
                                          <p:stCondLst>
                                            <p:cond delay="669"/>
                                          </p:stCondLst>
                                        </p:cTn>
                                        <p:tgtEl>
                                          <p:spTgt spid="52236"/>
                                        </p:tgtEl>
                                      </p:cBhvr>
                                      <p:to x="100000" y="100000"/>
                                    </p:animScale>
                                    <p:animScale>
                                      <p:cBhvr>
                                        <p:cTn id="216" dur="13">
                                          <p:stCondLst>
                                            <p:cond delay="821"/>
                                          </p:stCondLst>
                                        </p:cTn>
                                        <p:tgtEl>
                                          <p:spTgt spid="52236"/>
                                        </p:tgtEl>
                                      </p:cBhvr>
                                      <p:to x="100000" y="90000"/>
                                    </p:animScale>
                                    <p:animScale>
                                      <p:cBhvr>
                                        <p:cTn id="217" dur="83" decel="50000">
                                          <p:stCondLst>
                                            <p:cond delay="834"/>
                                          </p:stCondLst>
                                        </p:cTn>
                                        <p:tgtEl>
                                          <p:spTgt spid="52236"/>
                                        </p:tgtEl>
                                      </p:cBhvr>
                                      <p:to x="100000" y="100000"/>
                                    </p:animScale>
                                    <p:animScale>
                                      <p:cBhvr>
                                        <p:cTn id="218" dur="13">
                                          <p:stCondLst>
                                            <p:cond delay="904"/>
                                          </p:stCondLst>
                                        </p:cTn>
                                        <p:tgtEl>
                                          <p:spTgt spid="52236"/>
                                        </p:tgtEl>
                                      </p:cBhvr>
                                      <p:to x="100000" y="95000"/>
                                    </p:animScale>
                                    <p:animScale>
                                      <p:cBhvr>
                                        <p:cTn id="219" dur="83" decel="50000">
                                          <p:stCondLst>
                                            <p:cond delay="917"/>
                                          </p:stCondLst>
                                        </p:cTn>
                                        <p:tgtEl>
                                          <p:spTgt spid="52236"/>
                                        </p:tgtEl>
                                      </p:cBhvr>
                                      <p:to x="100000" y="100000"/>
                                    </p:animScale>
                                  </p:childTnLst>
                                </p:cTn>
                              </p:par>
                            </p:childTnLst>
                          </p:cTn>
                        </p:par>
                        <p:par>
                          <p:cTn id="220" fill="hold">
                            <p:stCondLst>
                              <p:cond delay="9000"/>
                            </p:stCondLst>
                            <p:childTnLst>
                              <p:par>
                                <p:cTn id="221" presetID="26" presetClass="entr" presetSubtype="0" fill="hold" nodeType="afterEffect">
                                  <p:stCondLst>
                                    <p:cond delay="0"/>
                                  </p:stCondLst>
                                  <p:childTnLst>
                                    <p:set>
                                      <p:cBhvr>
                                        <p:cTn id="222" dur="1" fill="hold">
                                          <p:stCondLst>
                                            <p:cond delay="0"/>
                                          </p:stCondLst>
                                        </p:cTn>
                                        <p:tgtEl>
                                          <p:spTgt spid="52237"/>
                                        </p:tgtEl>
                                        <p:attrNameLst>
                                          <p:attrName>style.visibility</p:attrName>
                                        </p:attrNameLst>
                                      </p:cBhvr>
                                      <p:to>
                                        <p:strVal val="visible"/>
                                      </p:to>
                                    </p:set>
                                    <p:animEffect transition="in" filter="wipe(down)">
                                      <p:cBhvr>
                                        <p:cTn id="223" dur="290">
                                          <p:stCondLst>
                                            <p:cond delay="0"/>
                                          </p:stCondLst>
                                        </p:cTn>
                                        <p:tgtEl>
                                          <p:spTgt spid="52237"/>
                                        </p:tgtEl>
                                      </p:cBhvr>
                                    </p:animEffect>
                                    <p:anim calcmode="lin" valueType="num">
                                      <p:cBhvr>
                                        <p:cTn id="224" dur="911" tmFilter="0,0; 0.14,0.36; 0.43,0.73; 0.71,0.91; 1.0,1.0">
                                          <p:stCondLst>
                                            <p:cond delay="0"/>
                                          </p:stCondLst>
                                        </p:cTn>
                                        <p:tgtEl>
                                          <p:spTgt spid="52237"/>
                                        </p:tgtEl>
                                        <p:attrNameLst>
                                          <p:attrName>ppt_x</p:attrName>
                                        </p:attrNameLst>
                                      </p:cBhvr>
                                      <p:tavLst>
                                        <p:tav tm="0">
                                          <p:val>
                                            <p:strVal val="#ppt_x-0.25"/>
                                          </p:val>
                                        </p:tav>
                                        <p:tav tm="100000">
                                          <p:val>
                                            <p:strVal val="#ppt_x"/>
                                          </p:val>
                                        </p:tav>
                                      </p:tavLst>
                                    </p:anim>
                                    <p:anim calcmode="lin" valueType="num">
                                      <p:cBhvr>
                                        <p:cTn id="225" dur="332" tmFilter="0.0,0.0; 0.25,0.07; 0.50,0.2; 0.75,0.467; 1.0,1.0">
                                          <p:stCondLst>
                                            <p:cond delay="0"/>
                                          </p:stCondLst>
                                        </p:cTn>
                                        <p:tgtEl>
                                          <p:spTgt spid="52237"/>
                                        </p:tgtEl>
                                        <p:attrNameLst>
                                          <p:attrName>ppt_y</p:attrName>
                                        </p:attrNameLst>
                                      </p:cBhvr>
                                      <p:tavLst>
                                        <p:tav tm="0" fmla="#ppt_y-sin(pi*$)/3">
                                          <p:val>
                                            <p:fltVal val="0.5"/>
                                          </p:val>
                                        </p:tav>
                                        <p:tav tm="100000">
                                          <p:val>
                                            <p:fltVal val="1"/>
                                          </p:val>
                                        </p:tav>
                                      </p:tavLst>
                                    </p:anim>
                                    <p:anim calcmode="lin" valueType="num">
                                      <p:cBhvr>
                                        <p:cTn id="226" dur="332" tmFilter="0, 0; 0.125,0.2665; 0.25,0.4; 0.375,0.465; 0.5,0.5;  0.625,0.535; 0.75,0.6; 0.875,0.7335; 1,1">
                                          <p:stCondLst>
                                            <p:cond delay="332"/>
                                          </p:stCondLst>
                                        </p:cTn>
                                        <p:tgtEl>
                                          <p:spTgt spid="52237"/>
                                        </p:tgtEl>
                                        <p:attrNameLst>
                                          <p:attrName>ppt_y</p:attrName>
                                        </p:attrNameLst>
                                      </p:cBhvr>
                                      <p:tavLst>
                                        <p:tav tm="0" fmla="#ppt_y-sin(pi*$)/9">
                                          <p:val>
                                            <p:fltVal val="0"/>
                                          </p:val>
                                        </p:tav>
                                        <p:tav tm="100000">
                                          <p:val>
                                            <p:fltVal val="1"/>
                                          </p:val>
                                        </p:tav>
                                      </p:tavLst>
                                    </p:anim>
                                    <p:anim calcmode="lin" valueType="num">
                                      <p:cBhvr>
                                        <p:cTn id="227" dur="166" tmFilter="0, 0; 0.125,0.2665; 0.25,0.4; 0.375,0.465; 0.5,0.5;  0.625,0.535; 0.75,0.6; 0.875,0.7335; 1,1">
                                          <p:stCondLst>
                                            <p:cond delay="662"/>
                                          </p:stCondLst>
                                        </p:cTn>
                                        <p:tgtEl>
                                          <p:spTgt spid="52237"/>
                                        </p:tgtEl>
                                        <p:attrNameLst>
                                          <p:attrName>ppt_y</p:attrName>
                                        </p:attrNameLst>
                                      </p:cBhvr>
                                      <p:tavLst>
                                        <p:tav tm="0" fmla="#ppt_y-sin(pi*$)/27">
                                          <p:val>
                                            <p:fltVal val="0"/>
                                          </p:val>
                                        </p:tav>
                                        <p:tav tm="100000">
                                          <p:val>
                                            <p:fltVal val="1"/>
                                          </p:val>
                                        </p:tav>
                                      </p:tavLst>
                                    </p:anim>
                                    <p:anim calcmode="lin" valueType="num">
                                      <p:cBhvr>
                                        <p:cTn id="228" dur="82" tmFilter="0, 0; 0.125,0.2665; 0.25,0.4; 0.375,0.465; 0.5,0.5;  0.625,0.535; 0.75,0.6; 0.875,0.7335; 1,1">
                                          <p:stCondLst>
                                            <p:cond delay="828"/>
                                          </p:stCondLst>
                                        </p:cTn>
                                        <p:tgtEl>
                                          <p:spTgt spid="52237"/>
                                        </p:tgtEl>
                                        <p:attrNameLst>
                                          <p:attrName>ppt_y</p:attrName>
                                        </p:attrNameLst>
                                      </p:cBhvr>
                                      <p:tavLst>
                                        <p:tav tm="0" fmla="#ppt_y-sin(pi*$)/81">
                                          <p:val>
                                            <p:fltVal val="0"/>
                                          </p:val>
                                        </p:tav>
                                        <p:tav tm="100000">
                                          <p:val>
                                            <p:fltVal val="1"/>
                                          </p:val>
                                        </p:tav>
                                      </p:tavLst>
                                    </p:anim>
                                    <p:animScale>
                                      <p:cBhvr>
                                        <p:cTn id="229" dur="13">
                                          <p:stCondLst>
                                            <p:cond delay="325"/>
                                          </p:stCondLst>
                                        </p:cTn>
                                        <p:tgtEl>
                                          <p:spTgt spid="52237"/>
                                        </p:tgtEl>
                                      </p:cBhvr>
                                      <p:to x="100000" y="60000"/>
                                    </p:animScale>
                                    <p:animScale>
                                      <p:cBhvr>
                                        <p:cTn id="230" dur="83" decel="50000">
                                          <p:stCondLst>
                                            <p:cond delay="338"/>
                                          </p:stCondLst>
                                        </p:cTn>
                                        <p:tgtEl>
                                          <p:spTgt spid="52237"/>
                                        </p:tgtEl>
                                      </p:cBhvr>
                                      <p:to x="100000" y="100000"/>
                                    </p:animScale>
                                    <p:animScale>
                                      <p:cBhvr>
                                        <p:cTn id="231" dur="13">
                                          <p:stCondLst>
                                            <p:cond delay="656"/>
                                          </p:stCondLst>
                                        </p:cTn>
                                        <p:tgtEl>
                                          <p:spTgt spid="52237"/>
                                        </p:tgtEl>
                                      </p:cBhvr>
                                      <p:to x="100000" y="80000"/>
                                    </p:animScale>
                                    <p:animScale>
                                      <p:cBhvr>
                                        <p:cTn id="232" dur="83" decel="50000">
                                          <p:stCondLst>
                                            <p:cond delay="669"/>
                                          </p:stCondLst>
                                        </p:cTn>
                                        <p:tgtEl>
                                          <p:spTgt spid="52237"/>
                                        </p:tgtEl>
                                      </p:cBhvr>
                                      <p:to x="100000" y="100000"/>
                                    </p:animScale>
                                    <p:animScale>
                                      <p:cBhvr>
                                        <p:cTn id="233" dur="13">
                                          <p:stCondLst>
                                            <p:cond delay="821"/>
                                          </p:stCondLst>
                                        </p:cTn>
                                        <p:tgtEl>
                                          <p:spTgt spid="52237"/>
                                        </p:tgtEl>
                                      </p:cBhvr>
                                      <p:to x="100000" y="90000"/>
                                    </p:animScale>
                                    <p:animScale>
                                      <p:cBhvr>
                                        <p:cTn id="234" dur="83" decel="50000">
                                          <p:stCondLst>
                                            <p:cond delay="834"/>
                                          </p:stCondLst>
                                        </p:cTn>
                                        <p:tgtEl>
                                          <p:spTgt spid="52237"/>
                                        </p:tgtEl>
                                      </p:cBhvr>
                                      <p:to x="100000" y="100000"/>
                                    </p:animScale>
                                    <p:animScale>
                                      <p:cBhvr>
                                        <p:cTn id="235" dur="13">
                                          <p:stCondLst>
                                            <p:cond delay="904"/>
                                          </p:stCondLst>
                                        </p:cTn>
                                        <p:tgtEl>
                                          <p:spTgt spid="52237"/>
                                        </p:tgtEl>
                                      </p:cBhvr>
                                      <p:to x="100000" y="95000"/>
                                    </p:animScale>
                                    <p:animScale>
                                      <p:cBhvr>
                                        <p:cTn id="236" dur="83" decel="50000">
                                          <p:stCondLst>
                                            <p:cond delay="917"/>
                                          </p:stCondLst>
                                        </p:cTn>
                                        <p:tgtEl>
                                          <p:spTgt spid="52237"/>
                                        </p:tgtEl>
                                      </p:cBhvr>
                                      <p:to x="100000" y="100000"/>
                                    </p:animScale>
                                  </p:childTnLst>
                                </p:cTn>
                              </p:par>
                            </p:childTnLst>
                          </p:cTn>
                        </p:par>
                        <p:par>
                          <p:cTn id="237" fill="hold">
                            <p:stCondLst>
                              <p:cond delay="10000"/>
                            </p:stCondLst>
                            <p:childTnLst>
                              <p:par>
                                <p:cTn id="238" presetID="26" presetClass="entr" presetSubtype="0" fill="hold" nodeType="afterEffect">
                                  <p:stCondLst>
                                    <p:cond delay="0"/>
                                  </p:stCondLst>
                                  <p:childTnLst>
                                    <p:set>
                                      <p:cBhvr>
                                        <p:cTn id="239" dur="1" fill="hold">
                                          <p:stCondLst>
                                            <p:cond delay="0"/>
                                          </p:stCondLst>
                                        </p:cTn>
                                        <p:tgtEl>
                                          <p:spTgt spid="52238"/>
                                        </p:tgtEl>
                                        <p:attrNameLst>
                                          <p:attrName>style.visibility</p:attrName>
                                        </p:attrNameLst>
                                      </p:cBhvr>
                                      <p:to>
                                        <p:strVal val="visible"/>
                                      </p:to>
                                    </p:set>
                                    <p:animEffect transition="in" filter="wipe(down)">
                                      <p:cBhvr>
                                        <p:cTn id="240" dur="290">
                                          <p:stCondLst>
                                            <p:cond delay="0"/>
                                          </p:stCondLst>
                                        </p:cTn>
                                        <p:tgtEl>
                                          <p:spTgt spid="52238"/>
                                        </p:tgtEl>
                                      </p:cBhvr>
                                    </p:animEffect>
                                    <p:anim calcmode="lin" valueType="num">
                                      <p:cBhvr>
                                        <p:cTn id="241" dur="911" tmFilter="0,0; 0.14,0.36; 0.43,0.73; 0.71,0.91; 1.0,1.0">
                                          <p:stCondLst>
                                            <p:cond delay="0"/>
                                          </p:stCondLst>
                                        </p:cTn>
                                        <p:tgtEl>
                                          <p:spTgt spid="52238"/>
                                        </p:tgtEl>
                                        <p:attrNameLst>
                                          <p:attrName>ppt_x</p:attrName>
                                        </p:attrNameLst>
                                      </p:cBhvr>
                                      <p:tavLst>
                                        <p:tav tm="0">
                                          <p:val>
                                            <p:strVal val="#ppt_x-0.25"/>
                                          </p:val>
                                        </p:tav>
                                        <p:tav tm="100000">
                                          <p:val>
                                            <p:strVal val="#ppt_x"/>
                                          </p:val>
                                        </p:tav>
                                      </p:tavLst>
                                    </p:anim>
                                    <p:anim calcmode="lin" valueType="num">
                                      <p:cBhvr>
                                        <p:cTn id="242" dur="332" tmFilter="0.0,0.0; 0.25,0.07; 0.50,0.2; 0.75,0.467; 1.0,1.0">
                                          <p:stCondLst>
                                            <p:cond delay="0"/>
                                          </p:stCondLst>
                                        </p:cTn>
                                        <p:tgtEl>
                                          <p:spTgt spid="52238"/>
                                        </p:tgtEl>
                                        <p:attrNameLst>
                                          <p:attrName>ppt_y</p:attrName>
                                        </p:attrNameLst>
                                      </p:cBhvr>
                                      <p:tavLst>
                                        <p:tav tm="0" fmla="#ppt_y-sin(pi*$)/3">
                                          <p:val>
                                            <p:fltVal val="0.5"/>
                                          </p:val>
                                        </p:tav>
                                        <p:tav tm="100000">
                                          <p:val>
                                            <p:fltVal val="1"/>
                                          </p:val>
                                        </p:tav>
                                      </p:tavLst>
                                    </p:anim>
                                    <p:anim calcmode="lin" valueType="num">
                                      <p:cBhvr>
                                        <p:cTn id="243" dur="332" tmFilter="0, 0; 0.125,0.2665; 0.25,0.4; 0.375,0.465; 0.5,0.5;  0.625,0.535; 0.75,0.6; 0.875,0.7335; 1,1">
                                          <p:stCondLst>
                                            <p:cond delay="332"/>
                                          </p:stCondLst>
                                        </p:cTn>
                                        <p:tgtEl>
                                          <p:spTgt spid="52238"/>
                                        </p:tgtEl>
                                        <p:attrNameLst>
                                          <p:attrName>ppt_y</p:attrName>
                                        </p:attrNameLst>
                                      </p:cBhvr>
                                      <p:tavLst>
                                        <p:tav tm="0" fmla="#ppt_y-sin(pi*$)/9">
                                          <p:val>
                                            <p:fltVal val="0"/>
                                          </p:val>
                                        </p:tav>
                                        <p:tav tm="100000">
                                          <p:val>
                                            <p:fltVal val="1"/>
                                          </p:val>
                                        </p:tav>
                                      </p:tavLst>
                                    </p:anim>
                                    <p:anim calcmode="lin" valueType="num">
                                      <p:cBhvr>
                                        <p:cTn id="244" dur="166" tmFilter="0, 0; 0.125,0.2665; 0.25,0.4; 0.375,0.465; 0.5,0.5;  0.625,0.535; 0.75,0.6; 0.875,0.7335; 1,1">
                                          <p:stCondLst>
                                            <p:cond delay="662"/>
                                          </p:stCondLst>
                                        </p:cTn>
                                        <p:tgtEl>
                                          <p:spTgt spid="52238"/>
                                        </p:tgtEl>
                                        <p:attrNameLst>
                                          <p:attrName>ppt_y</p:attrName>
                                        </p:attrNameLst>
                                      </p:cBhvr>
                                      <p:tavLst>
                                        <p:tav tm="0" fmla="#ppt_y-sin(pi*$)/27">
                                          <p:val>
                                            <p:fltVal val="0"/>
                                          </p:val>
                                        </p:tav>
                                        <p:tav tm="100000">
                                          <p:val>
                                            <p:fltVal val="1"/>
                                          </p:val>
                                        </p:tav>
                                      </p:tavLst>
                                    </p:anim>
                                    <p:anim calcmode="lin" valueType="num">
                                      <p:cBhvr>
                                        <p:cTn id="245" dur="82" tmFilter="0, 0; 0.125,0.2665; 0.25,0.4; 0.375,0.465; 0.5,0.5;  0.625,0.535; 0.75,0.6; 0.875,0.7335; 1,1">
                                          <p:stCondLst>
                                            <p:cond delay="828"/>
                                          </p:stCondLst>
                                        </p:cTn>
                                        <p:tgtEl>
                                          <p:spTgt spid="52238"/>
                                        </p:tgtEl>
                                        <p:attrNameLst>
                                          <p:attrName>ppt_y</p:attrName>
                                        </p:attrNameLst>
                                      </p:cBhvr>
                                      <p:tavLst>
                                        <p:tav tm="0" fmla="#ppt_y-sin(pi*$)/81">
                                          <p:val>
                                            <p:fltVal val="0"/>
                                          </p:val>
                                        </p:tav>
                                        <p:tav tm="100000">
                                          <p:val>
                                            <p:fltVal val="1"/>
                                          </p:val>
                                        </p:tav>
                                      </p:tavLst>
                                    </p:anim>
                                    <p:animScale>
                                      <p:cBhvr>
                                        <p:cTn id="246" dur="13">
                                          <p:stCondLst>
                                            <p:cond delay="325"/>
                                          </p:stCondLst>
                                        </p:cTn>
                                        <p:tgtEl>
                                          <p:spTgt spid="52238"/>
                                        </p:tgtEl>
                                      </p:cBhvr>
                                      <p:to x="100000" y="60000"/>
                                    </p:animScale>
                                    <p:animScale>
                                      <p:cBhvr>
                                        <p:cTn id="247" dur="83" decel="50000">
                                          <p:stCondLst>
                                            <p:cond delay="338"/>
                                          </p:stCondLst>
                                        </p:cTn>
                                        <p:tgtEl>
                                          <p:spTgt spid="52238"/>
                                        </p:tgtEl>
                                      </p:cBhvr>
                                      <p:to x="100000" y="100000"/>
                                    </p:animScale>
                                    <p:animScale>
                                      <p:cBhvr>
                                        <p:cTn id="248" dur="13">
                                          <p:stCondLst>
                                            <p:cond delay="656"/>
                                          </p:stCondLst>
                                        </p:cTn>
                                        <p:tgtEl>
                                          <p:spTgt spid="52238"/>
                                        </p:tgtEl>
                                      </p:cBhvr>
                                      <p:to x="100000" y="80000"/>
                                    </p:animScale>
                                    <p:animScale>
                                      <p:cBhvr>
                                        <p:cTn id="249" dur="83" decel="50000">
                                          <p:stCondLst>
                                            <p:cond delay="669"/>
                                          </p:stCondLst>
                                        </p:cTn>
                                        <p:tgtEl>
                                          <p:spTgt spid="52238"/>
                                        </p:tgtEl>
                                      </p:cBhvr>
                                      <p:to x="100000" y="100000"/>
                                    </p:animScale>
                                    <p:animScale>
                                      <p:cBhvr>
                                        <p:cTn id="250" dur="13">
                                          <p:stCondLst>
                                            <p:cond delay="821"/>
                                          </p:stCondLst>
                                        </p:cTn>
                                        <p:tgtEl>
                                          <p:spTgt spid="52238"/>
                                        </p:tgtEl>
                                      </p:cBhvr>
                                      <p:to x="100000" y="90000"/>
                                    </p:animScale>
                                    <p:animScale>
                                      <p:cBhvr>
                                        <p:cTn id="251" dur="83" decel="50000">
                                          <p:stCondLst>
                                            <p:cond delay="834"/>
                                          </p:stCondLst>
                                        </p:cTn>
                                        <p:tgtEl>
                                          <p:spTgt spid="52238"/>
                                        </p:tgtEl>
                                      </p:cBhvr>
                                      <p:to x="100000" y="100000"/>
                                    </p:animScale>
                                    <p:animScale>
                                      <p:cBhvr>
                                        <p:cTn id="252" dur="13">
                                          <p:stCondLst>
                                            <p:cond delay="904"/>
                                          </p:stCondLst>
                                        </p:cTn>
                                        <p:tgtEl>
                                          <p:spTgt spid="52238"/>
                                        </p:tgtEl>
                                      </p:cBhvr>
                                      <p:to x="100000" y="95000"/>
                                    </p:animScale>
                                    <p:animScale>
                                      <p:cBhvr>
                                        <p:cTn id="253" dur="83" decel="50000">
                                          <p:stCondLst>
                                            <p:cond delay="917"/>
                                          </p:stCondLst>
                                        </p:cTn>
                                        <p:tgtEl>
                                          <p:spTgt spid="52238"/>
                                        </p:tgtEl>
                                      </p:cBhvr>
                                      <p:to x="100000" y="100000"/>
                                    </p:animScale>
                                  </p:childTnLst>
                                </p:cTn>
                              </p:par>
                            </p:childTnLst>
                          </p:cTn>
                        </p:par>
                        <p:par>
                          <p:cTn id="254" fill="hold">
                            <p:stCondLst>
                              <p:cond delay="11000"/>
                            </p:stCondLst>
                            <p:childTnLst>
                              <p:par>
                                <p:cTn id="255" presetID="26" presetClass="entr" presetSubtype="0" fill="hold" nodeType="afterEffect">
                                  <p:stCondLst>
                                    <p:cond delay="0"/>
                                  </p:stCondLst>
                                  <p:childTnLst>
                                    <p:set>
                                      <p:cBhvr>
                                        <p:cTn id="256" dur="1" fill="hold">
                                          <p:stCondLst>
                                            <p:cond delay="0"/>
                                          </p:stCondLst>
                                        </p:cTn>
                                        <p:tgtEl>
                                          <p:spTgt spid="52239"/>
                                        </p:tgtEl>
                                        <p:attrNameLst>
                                          <p:attrName>style.visibility</p:attrName>
                                        </p:attrNameLst>
                                      </p:cBhvr>
                                      <p:to>
                                        <p:strVal val="visible"/>
                                      </p:to>
                                    </p:set>
                                    <p:animEffect transition="in" filter="wipe(down)">
                                      <p:cBhvr>
                                        <p:cTn id="257" dur="290">
                                          <p:stCondLst>
                                            <p:cond delay="0"/>
                                          </p:stCondLst>
                                        </p:cTn>
                                        <p:tgtEl>
                                          <p:spTgt spid="52239"/>
                                        </p:tgtEl>
                                      </p:cBhvr>
                                    </p:animEffect>
                                    <p:anim calcmode="lin" valueType="num">
                                      <p:cBhvr>
                                        <p:cTn id="258" dur="911" tmFilter="0,0; 0.14,0.36; 0.43,0.73; 0.71,0.91; 1.0,1.0">
                                          <p:stCondLst>
                                            <p:cond delay="0"/>
                                          </p:stCondLst>
                                        </p:cTn>
                                        <p:tgtEl>
                                          <p:spTgt spid="52239"/>
                                        </p:tgtEl>
                                        <p:attrNameLst>
                                          <p:attrName>ppt_x</p:attrName>
                                        </p:attrNameLst>
                                      </p:cBhvr>
                                      <p:tavLst>
                                        <p:tav tm="0">
                                          <p:val>
                                            <p:strVal val="#ppt_x-0.25"/>
                                          </p:val>
                                        </p:tav>
                                        <p:tav tm="100000">
                                          <p:val>
                                            <p:strVal val="#ppt_x"/>
                                          </p:val>
                                        </p:tav>
                                      </p:tavLst>
                                    </p:anim>
                                    <p:anim calcmode="lin" valueType="num">
                                      <p:cBhvr>
                                        <p:cTn id="259" dur="332" tmFilter="0.0,0.0; 0.25,0.07; 0.50,0.2; 0.75,0.467; 1.0,1.0">
                                          <p:stCondLst>
                                            <p:cond delay="0"/>
                                          </p:stCondLst>
                                        </p:cTn>
                                        <p:tgtEl>
                                          <p:spTgt spid="52239"/>
                                        </p:tgtEl>
                                        <p:attrNameLst>
                                          <p:attrName>ppt_y</p:attrName>
                                        </p:attrNameLst>
                                      </p:cBhvr>
                                      <p:tavLst>
                                        <p:tav tm="0" fmla="#ppt_y-sin(pi*$)/3">
                                          <p:val>
                                            <p:fltVal val="0.5"/>
                                          </p:val>
                                        </p:tav>
                                        <p:tav tm="100000">
                                          <p:val>
                                            <p:fltVal val="1"/>
                                          </p:val>
                                        </p:tav>
                                      </p:tavLst>
                                    </p:anim>
                                    <p:anim calcmode="lin" valueType="num">
                                      <p:cBhvr>
                                        <p:cTn id="260" dur="332" tmFilter="0, 0; 0.125,0.2665; 0.25,0.4; 0.375,0.465; 0.5,0.5;  0.625,0.535; 0.75,0.6; 0.875,0.7335; 1,1">
                                          <p:stCondLst>
                                            <p:cond delay="332"/>
                                          </p:stCondLst>
                                        </p:cTn>
                                        <p:tgtEl>
                                          <p:spTgt spid="52239"/>
                                        </p:tgtEl>
                                        <p:attrNameLst>
                                          <p:attrName>ppt_y</p:attrName>
                                        </p:attrNameLst>
                                      </p:cBhvr>
                                      <p:tavLst>
                                        <p:tav tm="0" fmla="#ppt_y-sin(pi*$)/9">
                                          <p:val>
                                            <p:fltVal val="0"/>
                                          </p:val>
                                        </p:tav>
                                        <p:tav tm="100000">
                                          <p:val>
                                            <p:fltVal val="1"/>
                                          </p:val>
                                        </p:tav>
                                      </p:tavLst>
                                    </p:anim>
                                    <p:anim calcmode="lin" valueType="num">
                                      <p:cBhvr>
                                        <p:cTn id="261" dur="166" tmFilter="0, 0; 0.125,0.2665; 0.25,0.4; 0.375,0.465; 0.5,0.5;  0.625,0.535; 0.75,0.6; 0.875,0.7335; 1,1">
                                          <p:stCondLst>
                                            <p:cond delay="662"/>
                                          </p:stCondLst>
                                        </p:cTn>
                                        <p:tgtEl>
                                          <p:spTgt spid="52239"/>
                                        </p:tgtEl>
                                        <p:attrNameLst>
                                          <p:attrName>ppt_y</p:attrName>
                                        </p:attrNameLst>
                                      </p:cBhvr>
                                      <p:tavLst>
                                        <p:tav tm="0" fmla="#ppt_y-sin(pi*$)/27">
                                          <p:val>
                                            <p:fltVal val="0"/>
                                          </p:val>
                                        </p:tav>
                                        <p:tav tm="100000">
                                          <p:val>
                                            <p:fltVal val="1"/>
                                          </p:val>
                                        </p:tav>
                                      </p:tavLst>
                                    </p:anim>
                                    <p:anim calcmode="lin" valueType="num">
                                      <p:cBhvr>
                                        <p:cTn id="262" dur="82" tmFilter="0, 0; 0.125,0.2665; 0.25,0.4; 0.375,0.465; 0.5,0.5;  0.625,0.535; 0.75,0.6; 0.875,0.7335; 1,1">
                                          <p:stCondLst>
                                            <p:cond delay="828"/>
                                          </p:stCondLst>
                                        </p:cTn>
                                        <p:tgtEl>
                                          <p:spTgt spid="52239"/>
                                        </p:tgtEl>
                                        <p:attrNameLst>
                                          <p:attrName>ppt_y</p:attrName>
                                        </p:attrNameLst>
                                      </p:cBhvr>
                                      <p:tavLst>
                                        <p:tav tm="0" fmla="#ppt_y-sin(pi*$)/81">
                                          <p:val>
                                            <p:fltVal val="0"/>
                                          </p:val>
                                        </p:tav>
                                        <p:tav tm="100000">
                                          <p:val>
                                            <p:fltVal val="1"/>
                                          </p:val>
                                        </p:tav>
                                      </p:tavLst>
                                    </p:anim>
                                    <p:animScale>
                                      <p:cBhvr>
                                        <p:cTn id="263" dur="13">
                                          <p:stCondLst>
                                            <p:cond delay="325"/>
                                          </p:stCondLst>
                                        </p:cTn>
                                        <p:tgtEl>
                                          <p:spTgt spid="52239"/>
                                        </p:tgtEl>
                                      </p:cBhvr>
                                      <p:to x="100000" y="60000"/>
                                    </p:animScale>
                                    <p:animScale>
                                      <p:cBhvr>
                                        <p:cTn id="264" dur="83" decel="50000">
                                          <p:stCondLst>
                                            <p:cond delay="338"/>
                                          </p:stCondLst>
                                        </p:cTn>
                                        <p:tgtEl>
                                          <p:spTgt spid="52239"/>
                                        </p:tgtEl>
                                      </p:cBhvr>
                                      <p:to x="100000" y="100000"/>
                                    </p:animScale>
                                    <p:animScale>
                                      <p:cBhvr>
                                        <p:cTn id="265" dur="13">
                                          <p:stCondLst>
                                            <p:cond delay="656"/>
                                          </p:stCondLst>
                                        </p:cTn>
                                        <p:tgtEl>
                                          <p:spTgt spid="52239"/>
                                        </p:tgtEl>
                                      </p:cBhvr>
                                      <p:to x="100000" y="80000"/>
                                    </p:animScale>
                                    <p:animScale>
                                      <p:cBhvr>
                                        <p:cTn id="266" dur="83" decel="50000">
                                          <p:stCondLst>
                                            <p:cond delay="669"/>
                                          </p:stCondLst>
                                        </p:cTn>
                                        <p:tgtEl>
                                          <p:spTgt spid="52239"/>
                                        </p:tgtEl>
                                      </p:cBhvr>
                                      <p:to x="100000" y="100000"/>
                                    </p:animScale>
                                    <p:animScale>
                                      <p:cBhvr>
                                        <p:cTn id="267" dur="13">
                                          <p:stCondLst>
                                            <p:cond delay="821"/>
                                          </p:stCondLst>
                                        </p:cTn>
                                        <p:tgtEl>
                                          <p:spTgt spid="52239"/>
                                        </p:tgtEl>
                                      </p:cBhvr>
                                      <p:to x="100000" y="90000"/>
                                    </p:animScale>
                                    <p:animScale>
                                      <p:cBhvr>
                                        <p:cTn id="268" dur="83" decel="50000">
                                          <p:stCondLst>
                                            <p:cond delay="834"/>
                                          </p:stCondLst>
                                        </p:cTn>
                                        <p:tgtEl>
                                          <p:spTgt spid="52239"/>
                                        </p:tgtEl>
                                      </p:cBhvr>
                                      <p:to x="100000" y="100000"/>
                                    </p:animScale>
                                    <p:animScale>
                                      <p:cBhvr>
                                        <p:cTn id="269" dur="13">
                                          <p:stCondLst>
                                            <p:cond delay="904"/>
                                          </p:stCondLst>
                                        </p:cTn>
                                        <p:tgtEl>
                                          <p:spTgt spid="52239"/>
                                        </p:tgtEl>
                                      </p:cBhvr>
                                      <p:to x="100000" y="95000"/>
                                    </p:animScale>
                                    <p:animScale>
                                      <p:cBhvr>
                                        <p:cTn id="270" dur="83" decel="50000">
                                          <p:stCondLst>
                                            <p:cond delay="917"/>
                                          </p:stCondLst>
                                        </p:cTn>
                                        <p:tgtEl>
                                          <p:spTgt spid="52239"/>
                                        </p:tgtEl>
                                      </p:cBhvr>
                                      <p:to x="100000" y="100000"/>
                                    </p:animScale>
                                  </p:childTnLst>
                                </p:cTn>
                              </p:par>
                            </p:childTnLst>
                          </p:cTn>
                        </p:par>
                        <p:par>
                          <p:cTn id="271" fill="hold">
                            <p:stCondLst>
                              <p:cond delay="12000"/>
                            </p:stCondLst>
                            <p:childTnLst>
                              <p:par>
                                <p:cTn id="272" presetID="26" presetClass="entr" presetSubtype="0" fill="hold" nodeType="afterEffect">
                                  <p:stCondLst>
                                    <p:cond delay="0"/>
                                  </p:stCondLst>
                                  <p:childTnLst>
                                    <p:set>
                                      <p:cBhvr>
                                        <p:cTn id="273" dur="1" fill="hold">
                                          <p:stCondLst>
                                            <p:cond delay="0"/>
                                          </p:stCondLst>
                                        </p:cTn>
                                        <p:tgtEl>
                                          <p:spTgt spid="52233"/>
                                        </p:tgtEl>
                                        <p:attrNameLst>
                                          <p:attrName>style.visibility</p:attrName>
                                        </p:attrNameLst>
                                      </p:cBhvr>
                                      <p:to>
                                        <p:strVal val="visible"/>
                                      </p:to>
                                    </p:set>
                                    <p:animEffect transition="in" filter="wipe(down)">
                                      <p:cBhvr>
                                        <p:cTn id="274" dur="290">
                                          <p:stCondLst>
                                            <p:cond delay="0"/>
                                          </p:stCondLst>
                                        </p:cTn>
                                        <p:tgtEl>
                                          <p:spTgt spid="52233"/>
                                        </p:tgtEl>
                                      </p:cBhvr>
                                    </p:animEffect>
                                    <p:anim calcmode="lin" valueType="num">
                                      <p:cBhvr>
                                        <p:cTn id="275" dur="911" tmFilter="0,0; 0.14,0.36; 0.43,0.73; 0.71,0.91; 1.0,1.0">
                                          <p:stCondLst>
                                            <p:cond delay="0"/>
                                          </p:stCondLst>
                                        </p:cTn>
                                        <p:tgtEl>
                                          <p:spTgt spid="52233"/>
                                        </p:tgtEl>
                                        <p:attrNameLst>
                                          <p:attrName>ppt_x</p:attrName>
                                        </p:attrNameLst>
                                      </p:cBhvr>
                                      <p:tavLst>
                                        <p:tav tm="0">
                                          <p:val>
                                            <p:strVal val="#ppt_x-0.25"/>
                                          </p:val>
                                        </p:tav>
                                        <p:tav tm="100000">
                                          <p:val>
                                            <p:strVal val="#ppt_x"/>
                                          </p:val>
                                        </p:tav>
                                      </p:tavLst>
                                    </p:anim>
                                    <p:anim calcmode="lin" valueType="num">
                                      <p:cBhvr>
                                        <p:cTn id="276" dur="332" tmFilter="0.0,0.0; 0.25,0.07; 0.50,0.2; 0.75,0.467; 1.0,1.0">
                                          <p:stCondLst>
                                            <p:cond delay="0"/>
                                          </p:stCondLst>
                                        </p:cTn>
                                        <p:tgtEl>
                                          <p:spTgt spid="52233"/>
                                        </p:tgtEl>
                                        <p:attrNameLst>
                                          <p:attrName>ppt_y</p:attrName>
                                        </p:attrNameLst>
                                      </p:cBhvr>
                                      <p:tavLst>
                                        <p:tav tm="0" fmla="#ppt_y-sin(pi*$)/3">
                                          <p:val>
                                            <p:fltVal val="0.5"/>
                                          </p:val>
                                        </p:tav>
                                        <p:tav tm="100000">
                                          <p:val>
                                            <p:fltVal val="1"/>
                                          </p:val>
                                        </p:tav>
                                      </p:tavLst>
                                    </p:anim>
                                    <p:anim calcmode="lin" valueType="num">
                                      <p:cBhvr>
                                        <p:cTn id="277" dur="332" tmFilter="0, 0; 0.125,0.2665; 0.25,0.4; 0.375,0.465; 0.5,0.5;  0.625,0.535; 0.75,0.6; 0.875,0.7335; 1,1">
                                          <p:stCondLst>
                                            <p:cond delay="332"/>
                                          </p:stCondLst>
                                        </p:cTn>
                                        <p:tgtEl>
                                          <p:spTgt spid="52233"/>
                                        </p:tgtEl>
                                        <p:attrNameLst>
                                          <p:attrName>ppt_y</p:attrName>
                                        </p:attrNameLst>
                                      </p:cBhvr>
                                      <p:tavLst>
                                        <p:tav tm="0" fmla="#ppt_y-sin(pi*$)/9">
                                          <p:val>
                                            <p:fltVal val="0"/>
                                          </p:val>
                                        </p:tav>
                                        <p:tav tm="100000">
                                          <p:val>
                                            <p:fltVal val="1"/>
                                          </p:val>
                                        </p:tav>
                                      </p:tavLst>
                                    </p:anim>
                                    <p:anim calcmode="lin" valueType="num">
                                      <p:cBhvr>
                                        <p:cTn id="278" dur="166" tmFilter="0, 0; 0.125,0.2665; 0.25,0.4; 0.375,0.465; 0.5,0.5;  0.625,0.535; 0.75,0.6; 0.875,0.7335; 1,1">
                                          <p:stCondLst>
                                            <p:cond delay="662"/>
                                          </p:stCondLst>
                                        </p:cTn>
                                        <p:tgtEl>
                                          <p:spTgt spid="52233"/>
                                        </p:tgtEl>
                                        <p:attrNameLst>
                                          <p:attrName>ppt_y</p:attrName>
                                        </p:attrNameLst>
                                      </p:cBhvr>
                                      <p:tavLst>
                                        <p:tav tm="0" fmla="#ppt_y-sin(pi*$)/27">
                                          <p:val>
                                            <p:fltVal val="0"/>
                                          </p:val>
                                        </p:tav>
                                        <p:tav tm="100000">
                                          <p:val>
                                            <p:fltVal val="1"/>
                                          </p:val>
                                        </p:tav>
                                      </p:tavLst>
                                    </p:anim>
                                    <p:anim calcmode="lin" valueType="num">
                                      <p:cBhvr>
                                        <p:cTn id="279" dur="82" tmFilter="0, 0; 0.125,0.2665; 0.25,0.4; 0.375,0.465; 0.5,0.5;  0.625,0.535; 0.75,0.6; 0.875,0.7335; 1,1">
                                          <p:stCondLst>
                                            <p:cond delay="828"/>
                                          </p:stCondLst>
                                        </p:cTn>
                                        <p:tgtEl>
                                          <p:spTgt spid="52233"/>
                                        </p:tgtEl>
                                        <p:attrNameLst>
                                          <p:attrName>ppt_y</p:attrName>
                                        </p:attrNameLst>
                                      </p:cBhvr>
                                      <p:tavLst>
                                        <p:tav tm="0" fmla="#ppt_y-sin(pi*$)/81">
                                          <p:val>
                                            <p:fltVal val="0"/>
                                          </p:val>
                                        </p:tav>
                                        <p:tav tm="100000">
                                          <p:val>
                                            <p:fltVal val="1"/>
                                          </p:val>
                                        </p:tav>
                                      </p:tavLst>
                                    </p:anim>
                                    <p:animScale>
                                      <p:cBhvr>
                                        <p:cTn id="280" dur="13">
                                          <p:stCondLst>
                                            <p:cond delay="325"/>
                                          </p:stCondLst>
                                        </p:cTn>
                                        <p:tgtEl>
                                          <p:spTgt spid="52233"/>
                                        </p:tgtEl>
                                      </p:cBhvr>
                                      <p:to x="100000" y="60000"/>
                                    </p:animScale>
                                    <p:animScale>
                                      <p:cBhvr>
                                        <p:cTn id="281" dur="83" decel="50000">
                                          <p:stCondLst>
                                            <p:cond delay="338"/>
                                          </p:stCondLst>
                                        </p:cTn>
                                        <p:tgtEl>
                                          <p:spTgt spid="52233"/>
                                        </p:tgtEl>
                                      </p:cBhvr>
                                      <p:to x="100000" y="100000"/>
                                    </p:animScale>
                                    <p:animScale>
                                      <p:cBhvr>
                                        <p:cTn id="282" dur="13">
                                          <p:stCondLst>
                                            <p:cond delay="656"/>
                                          </p:stCondLst>
                                        </p:cTn>
                                        <p:tgtEl>
                                          <p:spTgt spid="52233"/>
                                        </p:tgtEl>
                                      </p:cBhvr>
                                      <p:to x="100000" y="80000"/>
                                    </p:animScale>
                                    <p:animScale>
                                      <p:cBhvr>
                                        <p:cTn id="283" dur="83" decel="50000">
                                          <p:stCondLst>
                                            <p:cond delay="669"/>
                                          </p:stCondLst>
                                        </p:cTn>
                                        <p:tgtEl>
                                          <p:spTgt spid="52233"/>
                                        </p:tgtEl>
                                      </p:cBhvr>
                                      <p:to x="100000" y="100000"/>
                                    </p:animScale>
                                    <p:animScale>
                                      <p:cBhvr>
                                        <p:cTn id="284" dur="13">
                                          <p:stCondLst>
                                            <p:cond delay="821"/>
                                          </p:stCondLst>
                                        </p:cTn>
                                        <p:tgtEl>
                                          <p:spTgt spid="52233"/>
                                        </p:tgtEl>
                                      </p:cBhvr>
                                      <p:to x="100000" y="90000"/>
                                    </p:animScale>
                                    <p:animScale>
                                      <p:cBhvr>
                                        <p:cTn id="285" dur="83" decel="50000">
                                          <p:stCondLst>
                                            <p:cond delay="834"/>
                                          </p:stCondLst>
                                        </p:cTn>
                                        <p:tgtEl>
                                          <p:spTgt spid="52233"/>
                                        </p:tgtEl>
                                      </p:cBhvr>
                                      <p:to x="100000" y="100000"/>
                                    </p:animScale>
                                    <p:animScale>
                                      <p:cBhvr>
                                        <p:cTn id="286" dur="13">
                                          <p:stCondLst>
                                            <p:cond delay="904"/>
                                          </p:stCondLst>
                                        </p:cTn>
                                        <p:tgtEl>
                                          <p:spTgt spid="52233"/>
                                        </p:tgtEl>
                                      </p:cBhvr>
                                      <p:to x="100000" y="95000"/>
                                    </p:animScale>
                                    <p:animScale>
                                      <p:cBhvr>
                                        <p:cTn id="287" dur="83" decel="50000">
                                          <p:stCondLst>
                                            <p:cond delay="917"/>
                                          </p:stCondLst>
                                        </p:cTn>
                                        <p:tgtEl>
                                          <p:spTgt spid="5223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allAtOnce"/>
      <p:bldP spid="20" grpId="0"/>
      <p:bldP spid="21" grpId="0"/>
      <p:bldP spid="22" grpId="0"/>
      <p:bldP spid="23" grpId="0"/>
      <p:bldP spid="26" grpId="0"/>
      <p:bldP spid="28" grpId="0"/>
      <p:bldP spid="29"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Jury De-Selection</a:t>
            </a:r>
            <a:endParaRPr lang="en-US" dirty="0"/>
          </a:p>
        </p:txBody>
      </p:sp>
      <p:sp>
        <p:nvSpPr>
          <p:cNvPr id="3" name="Content Placeholder 2"/>
          <p:cNvSpPr>
            <a:spLocks noGrp="1"/>
          </p:cNvSpPr>
          <p:nvPr>
            <p:ph idx="1"/>
          </p:nvPr>
        </p:nvSpPr>
        <p:spPr/>
        <p:txBody>
          <a:bodyPr/>
          <a:lstStyle/>
          <a:p>
            <a:r>
              <a:rPr lang="en-US" dirty="0" smtClean="0"/>
              <a:t>INSERT PHOTO OF JURY HERE</a:t>
            </a:r>
            <a:endParaRPr lang="en-US" dirty="0"/>
          </a:p>
        </p:txBody>
      </p:sp>
      <p:pic>
        <p:nvPicPr>
          <p:cNvPr id="5" name="Picture 4" descr="jury box.bmp"/>
          <p:cNvPicPr>
            <a:picLocks noChangeAspect="1"/>
          </p:cNvPicPr>
          <p:nvPr/>
        </p:nvPicPr>
        <p:blipFill>
          <a:blip r:embed="rId3"/>
          <a:stretch>
            <a:fillRect/>
          </a:stretch>
        </p:blipFill>
        <p:spPr>
          <a:xfrm>
            <a:off x="304800" y="1676400"/>
            <a:ext cx="8839200" cy="48768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1197864"/>
          </a:xfrm>
        </p:spPr>
        <p:txBody>
          <a:bodyPr/>
          <a:lstStyle/>
          <a:p>
            <a:r>
              <a:rPr lang="en-US" sz="6600" b="1" dirty="0" smtClean="0"/>
              <a:t> Goal?</a:t>
            </a:r>
            <a:endParaRPr lang="en-US" sz="6600" b="1" dirty="0"/>
          </a:p>
        </p:txBody>
      </p:sp>
      <p:sp>
        <p:nvSpPr>
          <p:cNvPr id="3" name="Content Placeholder 2"/>
          <p:cNvSpPr>
            <a:spLocks noGrp="1"/>
          </p:cNvSpPr>
          <p:nvPr>
            <p:ph idx="1"/>
          </p:nvPr>
        </p:nvSpPr>
        <p:spPr>
          <a:xfrm>
            <a:off x="457200" y="1783560"/>
            <a:ext cx="8305800" cy="4572000"/>
          </a:xfrm>
        </p:spPr>
        <p:txBody>
          <a:bodyPr>
            <a:normAutofit/>
          </a:bodyPr>
          <a:lstStyle/>
          <a:p>
            <a:pPr>
              <a:buNone/>
            </a:pPr>
            <a:endParaRPr lang="en-US" dirty="0" smtClean="0"/>
          </a:p>
          <a:p>
            <a:pPr algn="ctr">
              <a:buNone/>
            </a:pPr>
            <a:r>
              <a:rPr lang="en-US" b="1" dirty="0" smtClean="0"/>
              <a:t>	</a:t>
            </a:r>
            <a:r>
              <a:rPr lang="en-US" sz="7200" b="1" dirty="0" smtClean="0"/>
              <a:t>Seat a jury which will be open to </a:t>
            </a:r>
          </a:p>
          <a:p>
            <a:pPr algn="ctr">
              <a:buNone/>
            </a:pPr>
            <a:r>
              <a:rPr lang="en-US" sz="7200" b="1" dirty="0" smtClean="0"/>
              <a:t>Your Argument.</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500"/>
                                        <p:tgtEl>
                                          <p:spTgt spid="3">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ox(in)">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t>How?</a:t>
            </a:r>
            <a:endParaRPr lang="en-US" sz="6000" b="1" dirty="0"/>
          </a:p>
        </p:txBody>
      </p:sp>
      <p:sp>
        <p:nvSpPr>
          <p:cNvPr id="3" name="Content Placeholder 2"/>
          <p:cNvSpPr>
            <a:spLocks noGrp="1"/>
          </p:cNvSpPr>
          <p:nvPr>
            <p:ph idx="1"/>
          </p:nvPr>
        </p:nvSpPr>
        <p:spPr>
          <a:xfrm>
            <a:off x="304800" y="1295400"/>
            <a:ext cx="9372600" cy="5060160"/>
          </a:xfrm>
        </p:spPr>
        <p:txBody>
          <a:bodyPr>
            <a:normAutofit/>
          </a:bodyPr>
          <a:lstStyle/>
          <a:p>
            <a:pPr>
              <a:buNone/>
            </a:pPr>
            <a:r>
              <a:rPr lang="en-US" sz="4000" dirty="0" smtClean="0"/>
              <a:t>Construct a Voir Dire that will </a:t>
            </a:r>
          </a:p>
          <a:p>
            <a:pPr>
              <a:buNone/>
            </a:pPr>
            <a:r>
              <a:rPr lang="en-US" sz="4000" dirty="0" smtClean="0"/>
              <a:t>yield enough information to:</a:t>
            </a:r>
          </a:p>
          <a:p>
            <a:pPr>
              <a:buNone/>
            </a:pPr>
            <a:endParaRPr lang="en-US" sz="4000" dirty="0" smtClean="0"/>
          </a:p>
          <a:p>
            <a:r>
              <a:rPr lang="en-US" sz="4000" dirty="0" smtClean="0"/>
              <a:t>Identify Biases  </a:t>
            </a:r>
          </a:p>
          <a:p>
            <a:r>
              <a:rPr lang="en-US" sz="4000" dirty="0" smtClean="0"/>
              <a:t>Successfully Challenge for Cause</a:t>
            </a:r>
          </a:p>
          <a:p>
            <a:r>
              <a:rPr lang="en-US" sz="4000" dirty="0" smtClean="0"/>
              <a:t>Effectively Use Pre-emptive Strikes</a:t>
            </a:r>
            <a:endParaRPr lang="en-US" sz="4000" dirty="0"/>
          </a:p>
        </p:txBody>
      </p:sp>
      <p:sp>
        <p:nvSpPr>
          <p:cNvPr id="4" name="Oval 3"/>
          <p:cNvSpPr/>
          <p:nvPr/>
        </p:nvSpPr>
        <p:spPr>
          <a:xfrm>
            <a:off x="381000" y="3810000"/>
            <a:ext cx="78486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amond(in)">
                                      <p:cBhvr>
                                        <p:cTn id="10" dur="2000"/>
                                        <p:tgtEl>
                                          <p:spTgt spid="3">
                                            <p:txEl>
                                              <p:pRg st="0" end="0"/>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amond(in)">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amond(in)">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amond(in)">
                                      <p:cBhvr>
                                        <p:cTn id="23" dur="2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diamond(in)">
                                      <p:cBhvr>
                                        <p:cTn id="28" dur="20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diamond(in)">
                                      <p:cBhvr>
                                        <p:cTn id="3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err="1" smtClean="0"/>
              <a:t>Voir</a:t>
            </a:r>
            <a:r>
              <a:rPr lang="en-US" sz="4400" b="1" dirty="0" smtClean="0"/>
              <a:t> Dire Construction</a:t>
            </a:r>
            <a:endParaRPr lang="en-US" sz="4400" b="1" dirty="0"/>
          </a:p>
        </p:txBody>
      </p:sp>
      <p:sp>
        <p:nvSpPr>
          <p:cNvPr id="3" name="Content Placeholder 2"/>
          <p:cNvSpPr>
            <a:spLocks noGrp="1"/>
          </p:cNvSpPr>
          <p:nvPr>
            <p:ph idx="1"/>
          </p:nvPr>
        </p:nvSpPr>
        <p:spPr/>
        <p:txBody>
          <a:bodyPr>
            <a:normAutofit/>
          </a:bodyPr>
          <a:lstStyle/>
          <a:p>
            <a:pPr>
              <a:buNone/>
            </a:pPr>
            <a:r>
              <a:rPr lang="en-US" sz="3200" b="1" dirty="0" smtClean="0"/>
              <a:t>General Form:</a:t>
            </a:r>
          </a:p>
          <a:p>
            <a:pPr>
              <a:buNone/>
            </a:pPr>
            <a:endParaRPr lang="en-US" sz="3200" b="1" dirty="0" smtClean="0"/>
          </a:p>
          <a:p>
            <a:pPr>
              <a:buNone/>
            </a:pPr>
            <a:r>
              <a:rPr lang="en-US" sz="3200" b="1" dirty="0" smtClean="0"/>
              <a:t>Connection :	</a:t>
            </a:r>
            <a:r>
              <a:rPr lang="en-US" b="1" dirty="0" smtClean="0"/>
              <a:t>Ice Breaker</a:t>
            </a:r>
            <a:endParaRPr lang="en-US" sz="3200" b="1" dirty="0" smtClean="0"/>
          </a:p>
          <a:p>
            <a:pPr>
              <a:buNone/>
            </a:pPr>
            <a:endParaRPr lang="en-US" sz="3200" b="1" dirty="0" smtClean="0"/>
          </a:p>
          <a:p>
            <a:pPr>
              <a:buNone/>
            </a:pPr>
            <a:r>
              <a:rPr lang="en-US" sz="3200" b="1" dirty="0" smtClean="0"/>
              <a:t>Engagement: 	Easy   Topics to discuss</a:t>
            </a:r>
          </a:p>
          <a:p>
            <a:pPr>
              <a:buNone/>
            </a:pPr>
            <a:r>
              <a:rPr lang="en-US" sz="3200" b="1" dirty="0" smtClean="0"/>
              <a:t>				Hard Topics to discuss</a:t>
            </a:r>
          </a:p>
          <a:p>
            <a:pPr>
              <a:buNone/>
            </a:pPr>
            <a:endParaRPr lang="en-US" sz="3200" b="1" dirty="0" smtClean="0"/>
          </a:p>
          <a:p>
            <a:pPr>
              <a:buNone/>
            </a:pPr>
            <a:r>
              <a:rPr lang="en-US" sz="3200" b="1" dirty="0" smtClean="0"/>
              <a:t>Closure:		Wrap Up</a:t>
            </a:r>
          </a:p>
          <a:p>
            <a:pPr>
              <a:buNone/>
            </a:pPr>
            <a:endParaRPr lang="en-US" dirty="0"/>
          </a:p>
        </p:txBody>
      </p:sp>
      <p:sp>
        <p:nvSpPr>
          <p:cNvPr id="4" name="Oval 3"/>
          <p:cNvSpPr/>
          <p:nvPr/>
        </p:nvSpPr>
        <p:spPr>
          <a:xfrm>
            <a:off x="381000" y="3276600"/>
            <a:ext cx="7924800" cy="1981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ox(i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ox(in)">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ox(in)">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ox(in)">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ox(in)">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8" presetClass="entr" presetSubtype="0" accel="5000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4"/>
                                        </p:tgtEl>
                                        <p:attrNameLst>
                                          <p:attrName>ppt_y</p:attrName>
                                        </p:attrNameLst>
                                      </p:cBhvr>
                                      <p:tavLst>
                                        <p:tav tm="0">
                                          <p:val>
                                            <p:strVal val="#ppt_y"/>
                                          </p:val>
                                        </p:tav>
                                        <p:tav tm="100000">
                                          <p:val>
                                            <p:strVal val="#ppt_y"/>
                                          </p:val>
                                        </p:tav>
                                      </p:tavLst>
                                    </p:anim>
                                    <p:animEffect transition="in" filter="fade">
                                      <p:cBhvr>
                                        <p:cTn id="4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your topics?</a:t>
            </a:r>
            <a:endParaRPr lang="en-US" dirty="0"/>
          </a:p>
        </p:txBody>
      </p:sp>
      <p:pic>
        <p:nvPicPr>
          <p:cNvPr id="1026" name="Picture 2" descr="C:\Documents and Settings\root\Local Settings\Temporary Internet Files\Content.IE5\ULAQ71OO\MPj04067020000[1].jpg"/>
          <p:cNvPicPr>
            <a:picLocks noGrp="1" noChangeAspect="1" noChangeArrowheads="1"/>
          </p:cNvPicPr>
          <p:nvPr>
            <p:ph idx="1"/>
          </p:nvPr>
        </p:nvPicPr>
        <p:blipFill>
          <a:blip r:embed="rId3" cstate="print"/>
          <a:stretch>
            <a:fillRect/>
          </a:stretch>
        </p:blipFill>
        <p:spPr bwMode="auto">
          <a:xfrm>
            <a:off x="3733800" y="1752600"/>
            <a:ext cx="3121429" cy="1826029"/>
          </a:xfrm>
          <a:prstGeom prst="rect">
            <a:avLst/>
          </a:prstGeom>
          <a:noFill/>
        </p:spPr>
      </p:pic>
      <p:pic>
        <p:nvPicPr>
          <p:cNvPr id="1028" name="Picture 4" descr="C:\Documents and Settings\root\Local Settings\Temporary Internet Files\Content.IE5\L99TEWNH\MPj02626200000[1].jpg"/>
          <p:cNvPicPr>
            <a:picLocks noChangeAspect="1" noChangeArrowheads="1"/>
          </p:cNvPicPr>
          <p:nvPr/>
        </p:nvPicPr>
        <p:blipFill>
          <a:blip r:embed="rId4"/>
          <a:srcRect/>
          <a:stretch>
            <a:fillRect/>
          </a:stretch>
        </p:blipFill>
        <p:spPr bwMode="auto">
          <a:xfrm>
            <a:off x="2819400" y="3657600"/>
            <a:ext cx="2590800" cy="2450592"/>
          </a:xfrm>
          <a:prstGeom prst="rect">
            <a:avLst/>
          </a:prstGeom>
          <a:noFill/>
        </p:spPr>
      </p:pic>
      <p:pic>
        <p:nvPicPr>
          <p:cNvPr id="1031" name="Picture 7" descr="C:\Documents and Settings\root\Local Settings\Temporary Internet Files\Content.IE5\ULAQ71OO\MPj01787610000[1].jpg"/>
          <p:cNvPicPr>
            <a:picLocks noChangeAspect="1" noChangeArrowheads="1"/>
          </p:cNvPicPr>
          <p:nvPr/>
        </p:nvPicPr>
        <p:blipFill>
          <a:blip r:embed="rId5"/>
          <a:srcRect/>
          <a:stretch>
            <a:fillRect/>
          </a:stretch>
        </p:blipFill>
        <p:spPr bwMode="auto">
          <a:xfrm>
            <a:off x="5410200" y="3276600"/>
            <a:ext cx="2395728" cy="1981200"/>
          </a:xfrm>
          <a:prstGeom prst="rect">
            <a:avLst/>
          </a:prstGeom>
          <a:noFill/>
        </p:spPr>
      </p:pic>
      <p:pic>
        <p:nvPicPr>
          <p:cNvPr id="1033" name="Picture 9" descr="C:\Documents and Settings\root\Local Settings\Temporary Internet Files\Content.IE5\L99TEWNH\MPj04015280000[1].jpg"/>
          <p:cNvPicPr>
            <a:picLocks noChangeAspect="1" noChangeArrowheads="1"/>
          </p:cNvPicPr>
          <p:nvPr/>
        </p:nvPicPr>
        <p:blipFill>
          <a:blip r:embed="rId6" cstate="print"/>
          <a:srcRect/>
          <a:stretch>
            <a:fillRect/>
          </a:stretch>
        </p:blipFill>
        <p:spPr bwMode="auto">
          <a:xfrm>
            <a:off x="609600" y="3962400"/>
            <a:ext cx="2225040" cy="2599944"/>
          </a:xfrm>
          <a:prstGeom prst="rect">
            <a:avLst/>
          </a:prstGeom>
          <a:noFill/>
        </p:spPr>
      </p:pic>
      <p:pic>
        <p:nvPicPr>
          <p:cNvPr id="1034" name="Picture 10" descr="C:\Documents and Settings\root\Local Settings\Temporary Internet Files\Content.IE5\ULAQ71OO\MPj03140770000[1].jpg"/>
          <p:cNvPicPr>
            <a:picLocks noChangeAspect="1" noChangeArrowheads="1"/>
          </p:cNvPicPr>
          <p:nvPr/>
        </p:nvPicPr>
        <p:blipFill>
          <a:blip r:embed="rId7"/>
          <a:srcRect/>
          <a:stretch>
            <a:fillRect/>
          </a:stretch>
        </p:blipFill>
        <p:spPr bwMode="auto">
          <a:xfrm>
            <a:off x="6705600" y="762000"/>
            <a:ext cx="1600200" cy="2663952"/>
          </a:xfrm>
          <a:prstGeom prst="rect">
            <a:avLst/>
          </a:prstGeom>
          <a:noFill/>
        </p:spPr>
      </p:pic>
      <p:pic>
        <p:nvPicPr>
          <p:cNvPr id="1036" name="Picture 12" descr="C:\Documents and Settings\root\Local Settings\Temporary Internet Files\Content.IE5\ULAQ71OO\MPj03140760000[1].jpg"/>
          <p:cNvPicPr>
            <a:picLocks noChangeAspect="1" noChangeArrowheads="1"/>
          </p:cNvPicPr>
          <p:nvPr/>
        </p:nvPicPr>
        <p:blipFill>
          <a:blip r:embed="rId8"/>
          <a:stretch>
            <a:fillRect/>
          </a:stretch>
        </p:blipFill>
        <p:spPr bwMode="auto">
          <a:xfrm>
            <a:off x="1066800" y="2362200"/>
            <a:ext cx="2676144" cy="1905000"/>
          </a:xfrm>
          <a:prstGeom prst="rect">
            <a:avLst/>
          </a:prstGeom>
          <a:noFill/>
          <a:ln>
            <a:noFill/>
          </a:ln>
        </p:spPr>
      </p:pic>
      <p:pic>
        <p:nvPicPr>
          <p:cNvPr id="12" name="Picture 6" descr="Hank5"/>
          <p:cNvPicPr>
            <a:picLocks noChangeAspect="1" noChangeArrowheads="1"/>
          </p:cNvPicPr>
          <p:nvPr/>
        </p:nvPicPr>
        <p:blipFill>
          <a:blip r:embed="rId9"/>
          <a:srcRect/>
          <a:stretch>
            <a:fillRect/>
          </a:stretch>
        </p:blipFill>
        <p:spPr bwMode="auto">
          <a:xfrm>
            <a:off x="304800" y="304800"/>
            <a:ext cx="8839200" cy="655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026"/>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026"/>
                                        </p:tgtEl>
                                        <p:attrNameLst>
                                          <p:attrName>ppt_y</p:attrName>
                                        </p:attrNameLst>
                                      </p:cBhvr>
                                      <p:tavLst>
                                        <p:tav tm="0">
                                          <p:val>
                                            <p:strVal val="#ppt_y"/>
                                          </p:val>
                                        </p:tav>
                                        <p:tav tm="100000">
                                          <p:val>
                                            <p:strVal val="#ppt_y"/>
                                          </p:val>
                                        </p:tav>
                                      </p:tavLst>
                                    </p:anim>
                                    <p:animEffect transition="in" filter="fade">
                                      <p:cBhvr>
                                        <p:cTn id="10" dur="1000"/>
                                        <p:tgtEl>
                                          <p:spTgt spid="1026"/>
                                        </p:tgtEl>
                                      </p:cBhvr>
                                    </p:animEffect>
                                  </p:childTnLst>
                                </p:cTn>
                              </p:par>
                              <p:par>
                                <p:cTn id="11" presetID="26" presetClass="entr" presetSubtype="0" fill="hold" nodeType="withEffect">
                                  <p:stCondLst>
                                    <p:cond delay="0"/>
                                  </p:stCondLst>
                                  <p:childTnLst>
                                    <p:set>
                                      <p:cBhvr>
                                        <p:cTn id="12" dur="1" fill="hold">
                                          <p:stCondLst>
                                            <p:cond delay="0"/>
                                          </p:stCondLst>
                                        </p:cTn>
                                        <p:tgtEl>
                                          <p:spTgt spid="1031"/>
                                        </p:tgtEl>
                                        <p:attrNameLst>
                                          <p:attrName>style.visibility</p:attrName>
                                        </p:attrNameLst>
                                      </p:cBhvr>
                                      <p:to>
                                        <p:strVal val="visible"/>
                                      </p:to>
                                    </p:set>
                                    <p:animEffect transition="in" filter="wipe(down)">
                                      <p:cBhvr>
                                        <p:cTn id="13" dur="580">
                                          <p:stCondLst>
                                            <p:cond delay="0"/>
                                          </p:stCondLst>
                                        </p:cTn>
                                        <p:tgtEl>
                                          <p:spTgt spid="1031"/>
                                        </p:tgtEl>
                                      </p:cBhvr>
                                    </p:animEffect>
                                    <p:anim calcmode="lin" valueType="num">
                                      <p:cBhvr>
                                        <p:cTn id="14" dur="1822" tmFilter="0,0; 0.14,0.36; 0.43,0.73; 0.71,0.91; 1.0,1.0">
                                          <p:stCondLst>
                                            <p:cond delay="0"/>
                                          </p:stCondLst>
                                        </p:cTn>
                                        <p:tgtEl>
                                          <p:spTgt spid="1031"/>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31"/>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31"/>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31"/>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31"/>
                                        </p:tgtEl>
                                        <p:attrNameLst>
                                          <p:attrName>ppt_y</p:attrName>
                                        </p:attrNameLst>
                                      </p:cBhvr>
                                      <p:tavLst>
                                        <p:tav tm="0" fmla="#ppt_y-sin(pi*$)/81">
                                          <p:val>
                                            <p:fltVal val="0"/>
                                          </p:val>
                                        </p:tav>
                                        <p:tav tm="100000">
                                          <p:val>
                                            <p:fltVal val="1"/>
                                          </p:val>
                                        </p:tav>
                                      </p:tavLst>
                                    </p:anim>
                                    <p:animScale>
                                      <p:cBhvr>
                                        <p:cTn id="19" dur="26">
                                          <p:stCondLst>
                                            <p:cond delay="650"/>
                                          </p:stCondLst>
                                        </p:cTn>
                                        <p:tgtEl>
                                          <p:spTgt spid="1031"/>
                                        </p:tgtEl>
                                      </p:cBhvr>
                                      <p:to x="100000" y="60000"/>
                                    </p:animScale>
                                    <p:animScale>
                                      <p:cBhvr>
                                        <p:cTn id="20" dur="166" decel="50000">
                                          <p:stCondLst>
                                            <p:cond delay="676"/>
                                          </p:stCondLst>
                                        </p:cTn>
                                        <p:tgtEl>
                                          <p:spTgt spid="1031"/>
                                        </p:tgtEl>
                                      </p:cBhvr>
                                      <p:to x="100000" y="100000"/>
                                    </p:animScale>
                                    <p:animScale>
                                      <p:cBhvr>
                                        <p:cTn id="21" dur="26">
                                          <p:stCondLst>
                                            <p:cond delay="1312"/>
                                          </p:stCondLst>
                                        </p:cTn>
                                        <p:tgtEl>
                                          <p:spTgt spid="1031"/>
                                        </p:tgtEl>
                                      </p:cBhvr>
                                      <p:to x="100000" y="80000"/>
                                    </p:animScale>
                                    <p:animScale>
                                      <p:cBhvr>
                                        <p:cTn id="22" dur="166" decel="50000">
                                          <p:stCondLst>
                                            <p:cond delay="1338"/>
                                          </p:stCondLst>
                                        </p:cTn>
                                        <p:tgtEl>
                                          <p:spTgt spid="1031"/>
                                        </p:tgtEl>
                                      </p:cBhvr>
                                      <p:to x="100000" y="100000"/>
                                    </p:animScale>
                                    <p:animScale>
                                      <p:cBhvr>
                                        <p:cTn id="23" dur="26">
                                          <p:stCondLst>
                                            <p:cond delay="1642"/>
                                          </p:stCondLst>
                                        </p:cTn>
                                        <p:tgtEl>
                                          <p:spTgt spid="1031"/>
                                        </p:tgtEl>
                                      </p:cBhvr>
                                      <p:to x="100000" y="90000"/>
                                    </p:animScale>
                                    <p:animScale>
                                      <p:cBhvr>
                                        <p:cTn id="24" dur="166" decel="50000">
                                          <p:stCondLst>
                                            <p:cond delay="1668"/>
                                          </p:stCondLst>
                                        </p:cTn>
                                        <p:tgtEl>
                                          <p:spTgt spid="1031"/>
                                        </p:tgtEl>
                                      </p:cBhvr>
                                      <p:to x="100000" y="100000"/>
                                    </p:animScale>
                                    <p:animScale>
                                      <p:cBhvr>
                                        <p:cTn id="25" dur="26">
                                          <p:stCondLst>
                                            <p:cond delay="1808"/>
                                          </p:stCondLst>
                                        </p:cTn>
                                        <p:tgtEl>
                                          <p:spTgt spid="1031"/>
                                        </p:tgtEl>
                                      </p:cBhvr>
                                      <p:to x="100000" y="95000"/>
                                    </p:animScale>
                                    <p:animScale>
                                      <p:cBhvr>
                                        <p:cTn id="26" dur="166" decel="50000">
                                          <p:stCondLst>
                                            <p:cond delay="1834"/>
                                          </p:stCondLst>
                                        </p:cTn>
                                        <p:tgtEl>
                                          <p:spTgt spid="1031"/>
                                        </p:tgtEl>
                                      </p:cBhvr>
                                      <p:to x="100000" y="100000"/>
                                    </p:animScale>
                                  </p:childTnLst>
                                </p:cTn>
                              </p:par>
                              <p:par>
                                <p:cTn id="27" presetID="48" presetClass="entr" presetSubtype="0" accel="50000" fill="hold" nodeType="withEffect">
                                  <p:stCondLst>
                                    <p:cond delay="0"/>
                                  </p:stCondLst>
                                  <p:childTnLst>
                                    <p:set>
                                      <p:cBhvr>
                                        <p:cTn id="28" dur="1" fill="hold">
                                          <p:stCondLst>
                                            <p:cond delay="0"/>
                                          </p:stCondLst>
                                        </p:cTn>
                                        <p:tgtEl>
                                          <p:spTgt spid="1034"/>
                                        </p:tgtEl>
                                        <p:attrNameLst>
                                          <p:attrName>style.visibility</p:attrName>
                                        </p:attrNameLst>
                                      </p:cBhvr>
                                      <p:to>
                                        <p:strVal val="visible"/>
                                      </p:to>
                                    </p:set>
                                    <p:anim calcmode="lin" valueType="num">
                                      <p:cBhvr>
                                        <p:cTn id="29" dur="1000" fill="hold"/>
                                        <p:tgtEl>
                                          <p:spTgt spid="103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1034"/>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1034"/>
                                        </p:tgtEl>
                                        <p:attrNameLst>
                                          <p:attrName>ppt_y</p:attrName>
                                        </p:attrNameLst>
                                      </p:cBhvr>
                                      <p:tavLst>
                                        <p:tav tm="0">
                                          <p:val>
                                            <p:strVal val="#ppt_y"/>
                                          </p:val>
                                        </p:tav>
                                        <p:tav tm="100000">
                                          <p:val>
                                            <p:strVal val="#ppt_y"/>
                                          </p:val>
                                        </p:tav>
                                      </p:tavLst>
                                    </p:anim>
                                    <p:animEffect transition="in" filter="fade">
                                      <p:cBhvr>
                                        <p:cTn id="32" dur="1000"/>
                                        <p:tgtEl>
                                          <p:spTgt spid="1034"/>
                                        </p:tgtEl>
                                      </p:cBhvr>
                                    </p:animEffect>
                                  </p:childTnLst>
                                </p:cTn>
                              </p:par>
                              <p:par>
                                <p:cTn id="33" presetID="48" presetClass="entr" presetSubtype="0" accel="50000" fill="hold" nodeType="withEffect">
                                  <p:stCondLst>
                                    <p:cond delay="0"/>
                                  </p:stCondLst>
                                  <p:childTnLst>
                                    <p:set>
                                      <p:cBhvr>
                                        <p:cTn id="34" dur="1" fill="hold">
                                          <p:stCondLst>
                                            <p:cond delay="0"/>
                                          </p:stCondLst>
                                        </p:cTn>
                                        <p:tgtEl>
                                          <p:spTgt spid="1028"/>
                                        </p:tgtEl>
                                        <p:attrNameLst>
                                          <p:attrName>style.visibility</p:attrName>
                                        </p:attrNameLst>
                                      </p:cBhvr>
                                      <p:to>
                                        <p:strVal val="visible"/>
                                      </p:to>
                                    </p:set>
                                    <p:anim calcmode="lin" valueType="num">
                                      <p:cBhvr>
                                        <p:cTn id="35" dur="1000" fill="hold"/>
                                        <p:tgtEl>
                                          <p:spTgt spid="102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1028"/>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1028"/>
                                        </p:tgtEl>
                                        <p:attrNameLst>
                                          <p:attrName>ppt_y</p:attrName>
                                        </p:attrNameLst>
                                      </p:cBhvr>
                                      <p:tavLst>
                                        <p:tav tm="0">
                                          <p:val>
                                            <p:strVal val="#ppt_y"/>
                                          </p:val>
                                        </p:tav>
                                        <p:tav tm="100000">
                                          <p:val>
                                            <p:strVal val="#ppt_y"/>
                                          </p:val>
                                        </p:tav>
                                      </p:tavLst>
                                    </p:anim>
                                    <p:animEffect transition="in" filter="fade">
                                      <p:cBhvr>
                                        <p:cTn id="38" dur="1000"/>
                                        <p:tgtEl>
                                          <p:spTgt spid="1028"/>
                                        </p:tgtEl>
                                      </p:cBhvr>
                                    </p:animEffect>
                                  </p:childTnLst>
                                </p:cTn>
                              </p:par>
                              <p:par>
                                <p:cTn id="39" presetID="48" presetClass="entr" presetSubtype="0" accel="50000" fill="hold" nodeType="withEffect">
                                  <p:stCondLst>
                                    <p:cond delay="0"/>
                                  </p:stCondLst>
                                  <p:childTnLst>
                                    <p:set>
                                      <p:cBhvr>
                                        <p:cTn id="40" dur="1" fill="hold">
                                          <p:stCondLst>
                                            <p:cond delay="0"/>
                                          </p:stCondLst>
                                        </p:cTn>
                                        <p:tgtEl>
                                          <p:spTgt spid="1036"/>
                                        </p:tgtEl>
                                        <p:attrNameLst>
                                          <p:attrName>style.visibility</p:attrName>
                                        </p:attrNameLst>
                                      </p:cBhvr>
                                      <p:to>
                                        <p:strVal val="visible"/>
                                      </p:to>
                                    </p:set>
                                    <p:anim calcmode="lin" valueType="num">
                                      <p:cBhvr>
                                        <p:cTn id="41" dur="1000" fill="hold"/>
                                        <p:tgtEl>
                                          <p:spTgt spid="103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2" dur="1000" fill="hold"/>
                                        <p:tgtEl>
                                          <p:spTgt spid="1036"/>
                                        </p:tgtEl>
                                        <p:attrNameLst>
                                          <p:attrName>ppt_x</p:attrName>
                                        </p:attrNameLst>
                                      </p:cBhvr>
                                      <p:tavLst>
                                        <p:tav tm="0">
                                          <p:val>
                                            <p:fltVal val="-1"/>
                                          </p:val>
                                        </p:tav>
                                        <p:tav tm="50000">
                                          <p:val>
                                            <p:fltVal val="0.95"/>
                                          </p:val>
                                        </p:tav>
                                        <p:tav tm="100000">
                                          <p:val>
                                            <p:strVal val="#ppt_x"/>
                                          </p:val>
                                        </p:tav>
                                      </p:tavLst>
                                    </p:anim>
                                    <p:anim calcmode="lin" valueType="num">
                                      <p:cBhvr>
                                        <p:cTn id="43" dur="1000" fill="hold"/>
                                        <p:tgtEl>
                                          <p:spTgt spid="1036"/>
                                        </p:tgtEl>
                                        <p:attrNameLst>
                                          <p:attrName>ppt_y</p:attrName>
                                        </p:attrNameLst>
                                      </p:cBhvr>
                                      <p:tavLst>
                                        <p:tav tm="0">
                                          <p:val>
                                            <p:strVal val="#ppt_y"/>
                                          </p:val>
                                        </p:tav>
                                        <p:tav tm="100000">
                                          <p:val>
                                            <p:strVal val="#ppt_y"/>
                                          </p:val>
                                        </p:tav>
                                      </p:tavLst>
                                    </p:anim>
                                    <p:animEffect transition="in" filter="fade">
                                      <p:cBhvr>
                                        <p:cTn id="44" dur="1000"/>
                                        <p:tgtEl>
                                          <p:spTgt spid="1036"/>
                                        </p:tgtEl>
                                      </p:cBhvr>
                                    </p:animEffect>
                                  </p:childTnLst>
                                </p:cTn>
                              </p:par>
                              <p:par>
                                <p:cTn id="45" presetID="48" presetClass="entr" presetSubtype="0" accel="50000" fill="hold" nodeType="withEffect">
                                  <p:stCondLst>
                                    <p:cond delay="0"/>
                                  </p:stCondLst>
                                  <p:childTnLst>
                                    <p:set>
                                      <p:cBhvr>
                                        <p:cTn id="46" dur="1" fill="hold">
                                          <p:stCondLst>
                                            <p:cond delay="0"/>
                                          </p:stCondLst>
                                        </p:cTn>
                                        <p:tgtEl>
                                          <p:spTgt spid="1033"/>
                                        </p:tgtEl>
                                        <p:attrNameLst>
                                          <p:attrName>style.visibility</p:attrName>
                                        </p:attrNameLst>
                                      </p:cBhvr>
                                      <p:to>
                                        <p:strVal val="visible"/>
                                      </p:to>
                                    </p:set>
                                    <p:anim calcmode="lin" valueType="num">
                                      <p:cBhvr>
                                        <p:cTn id="47" dur="1000" fill="hold"/>
                                        <p:tgtEl>
                                          <p:spTgt spid="103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8" dur="1000" fill="hold"/>
                                        <p:tgtEl>
                                          <p:spTgt spid="1033"/>
                                        </p:tgtEl>
                                        <p:attrNameLst>
                                          <p:attrName>ppt_x</p:attrName>
                                        </p:attrNameLst>
                                      </p:cBhvr>
                                      <p:tavLst>
                                        <p:tav tm="0">
                                          <p:val>
                                            <p:fltVal val="-1"/>
                                          </p:val>
                                        </p:tav>
                                        <p:tav tm="50000">
                                          <p:val>
                                            <p:fltVal val="0.95"/>
                                          </p:val>
                                        </p:tav>
                                        <p:tav tm="100000">
                                          <p:val>
                                            <p:strVal val="#ppt_x"/>
                                          </p:val>
                                        </p:tav>
                                      </p:tavLst>
                                    </p:anim>
                                    <p:anim calcmode="lin" valueType="num">
                                      <p:cBhvr>
                                        <p:cTn id="49" dur="1000" fill="hold"/>
                                        <p:tgtEl>
                                          <p:spTgt spid="1033"/>
                                        </p:tgtEl>
                                        <p:attrNameLst>
                                          <p:attrName>ppt_y</p:attrName>
                                        </p:attrNameLst>
                                      </p:cBhvr>
                                      <p:tavLst>
                                        <p:tav tm="0">
                                          <p:val>
                                            <p:strVal val="#ppt_y"/>
                                          </p:val>
                                        </p:tav>
                                        <p:tav tm="100000">
                                          <p:val>
                                            <p:strVal val="#ppt_y"/>
                                          </p:val>
                                        </p:tav>
                                      </p:tavLst>
                                    </p:anim>
                                    <p:animEffect transition="in" filter="fade">
                                      <p:cBhvr>
                                        <p:cTn id="50" dur="1000"/>
                                        <p:tgtEl>
                                          <p:spTgt spid="1033"/>
                                        </p:tgtEl>
                                      </p:cBhvr>
                                    </p:animEffect>
                                  </p:childTnLst>
                                </p:cTn>
                              </p:par>
                            </p:childTnLst>
                          </p:cTn>
                        </p:par>
                      </p:childTnLst>
                    </p:cTn>
                  </p:par>
                  <p:par>
                    <p:cTn id="51" fill="hold">
                      <p:stCondLst>
                        <p:cond delay="indefinite"/>
                      </p:stCondLst>
                      <p:childTnLst>
                        <p:par>
                          <p:cTn id="52" fill="hold">
                            <p:stCondLst>
                              <p:cond delay="0"/>
                            </p:stCondLst>
                            <p:childTnLst>
                              <p:par>
                                <p:cTn id="53" presetID="39" presetClass="entr" presetSubtype="0" accel="10000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a:t>
            </a:r>
            <a:endParaRPr lang="en-US" dirty="0"/>
          </a:p>
        </p:txBody>
      </p:sp>
      <p:pic>
        <p:nvPicPr>
          <p:cNvPr id="4" name="Content Placeholder 3" descr="Poster_Wild_Horses.jpg"/>
          <p:cNvPicPr>
            <a:picLocks noGrp="1" noChangeAspect="1"/>
          </p:cNvPicPr>
          <p:nvPr>
            <p:ph idx="1"/>
          </p:nvPr>
        </p:nvPicPr>
        <p:blipFill>
          <a:blip r:embed="rId3"/>
          <a:stretch>
            <a:fillRect/>
          </a:stretch>
        </p:blipFill>
        <p:spPr>
          <a:xfrm>
            <a:off x="457200" y="1676400"/>
            <a:ext cx="2114550" cy="2700338"/>
          </a:xfrm>
        </p:spPr>
      </p:pic>
      <p:pic>
        <p:nvPicPr>
          <p:cNvPr id="5" name="Picture 4" descr="running horses.jpg"/>
          <p:cNvPicPr>
            <a:picLocks noChangeAspect="1"/>
          </p:cNvPicPr>
          <p:nvPr/>
        </p:nvPicPr>
        <p:blipFill>
          <a:blip r:embed="rId4"/>
          <a:stretch>
            <a:fillRect/>
          </a:stretch>
        </p:blipFill>
        <p:spPr>
          <a:xfrm>
            <a:off x="2133600" y="3505200"/>
            <a:ext cx="3200400" cy="1993900"/>
          </a:xfrm>
          <a:prstGeom prst="rect">
            <a:avLst/>
          </a:prstGeom>
        </p:spPr>
      </p:pic>
      <p:pic>
        <p:nvPicPr>
          <p:cNvPr id="6" name="Picture 5" descr="best-horse-photos.jpg"/>
          <p:cNvPicPr>
            <a:picLocks noChangeAspect="1"/>
          </p:cNvPicPr>
          <p:nvPr/>
        </p:nvPicPr>
        <p:blipFill>
          <a:blip r:embed="rId5"/>
          <a:stretch>
            <a:fillRect/>
          </a:stretch>
        </p:blipFill>
        <p:spPr>
          <a:xfrm>
            <a:off x="3733800" y="1981200"/>
            <a:ext cx="2514600" cy="1600200"/>
          </a:xfrm>
          <a:prstGeom prst="rect">
            <a:avLst/>
          </a:prstGeom>
        </p:spPr>
      </p:pic>
      <p:pic>
        <p:nvPicPr>
          <p:cNvPr id="7" name="Picture 6" descr="NewOrleansJaz2_mule.jpg"/>
          <p:cNvPicPr>
            <a:picLocks noChangeAspect="1"/>
          </p:cNvPicPr>
          <p:nvPr/>
        </p:nvPicPr>
        <p:blipFill>
          <a:blip r:embed="rId6"/>
          <a:stretch>
            <a:fillRect/>
          </a:stretch>
        </p:blipFill>
        <p:spPr>
          <a:xfrm>
            <a:off x="6921500" y="4724400"/>
            <a:ext cx="1765300" cy="1828800"/>
          </a:xfrm>
          <a:prstGeom prst="rect">
            <a:avLst/>
          </a:prstGeom>
        </p:spPr>
      </p:pic>
      <p:sp>
        <p:nvSpPr>
          <p:cNvPr id="8" name="TextBox 7"/>
          <p:cNvSpPr txBox="1"/>
          <p:nvPr/>
        </p:nvSpPr>
        <p:spPr>
          <a:xfrm>
            <a:off x="4343400" y="5715000"/>
            <a:ext cx="2133600" cy="646331"/>
          </a:xfrm>
          <a:prstGeom prst="rect">
            <a:avLst/>
          </a:prstGeom>
          <a:noFill/>
        </p:spPr>
        <p:txBody>
          <a:bodyPr wrap="square" rtlCol="0">
            <a:spAutoFit/>
          </a:bodyPr>
          <a:lstStyle/>
          <a:p>
            <a:r>
              <a:rPr lang="en-US" dirty="0" smtClean="0"/>
              <a:t>Challenge for Cause or Strike</a:t>
            </a:r>
            <a:endParaRPr lang="en-US" dirty="0"/>
          </a:p>
        </p:txBody>
      </p:sp>
      <p:cxnSp>
        <p:nvCxnSpPr>
          <p:cNvPr id="10" name="Straight Arrow Connector 9"/>
          <p:cNvCxnSpPr/>
          <p:nvPr/>
        </p:nvCxnSpPr>
        <p:spPr>
          <a:xfrm>
            <a:off x="5334000" y="6172200"/>
            <a:ext cx="1524000" cy="1588"/>
          </a:xfrm>
          <a:prstGeom prst="straightConnector1">
            <a:avLst/>
          </a:prstGeom>
          <a:ln w="41275">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133600" y="5410200"/>
            <a:ext cx="1371600" cy="646331"/>
          </a:xfrm>
          <a:prstGeom prst="rect">
            <a:avLst/>
          </a:prstGeom>
          <a:noFill/>
        </p:spPr>
        <p:txBody>
          <a:bodyPr wrap="square" rtlCol="0">
            <a:spAutoFit/>
          </a:bodyPr>
          <a:lstStyle/>
          <a:p>
            <a:r>
              <a:rPr lang="en-US" dirty="0" smtClean="0"/>
              <a:t>Power Brokers</a:t>
            </a:r>
            <a:endParaRPr lang="en-US" dirty="0"/>
          </a:p>
        </p:txBody>
      </p:sp>
      <p:sp>
        <p:nvSpPr>
          <p:cNvPr id="13" name="TextBox 12"/>
          <p:cNvSpPr txBox="1"/>
          <p:nvPr/>
        </p:nvSpPr>
        <p:spPr>
          <a:xfrm>
            <a:off x="6324600" y="2209800"/>
            <a:ext cx="1295400" cy="369332"/>
          </a:xfrm>
          <a:prstGeom prst="rect">
            <a:avLst/>
          </a:prstGeom>
          <a:noFill/>
        </p:spPr>
        <p:txBody>
          <a:bodyPr wrap="square" rtlCol="0">
            <a:spAutoFit/>
          </a:bodyPr>
          <a:lstStyle/>
          <a:p>
            <a:r>
              <a:rPr lang="en-US" dirty="0" smtClean="0"/>
              <a:t>Followers</a:t>
            </a:r>
            <a:endParaRPr lang="en-US" dirty="0"/>
          </a:p>
        </p:txBody>
      </p:sp>
      <p:sp>
        <p:nvSpPr>
          <p:cNvPr id="14" name="TextBox 13"/>
          <p:cNvSpPr txBox="1"/>
          <p:nvPr/>
        </p:nvSpPr>
        <p:spPr>
          <a:xfrm>
            <a:off x="609600" y="4495800"/>
            <a:ext cx="914400" cy="646331"/>
          </a:xfrm>
          <a:prstGeom prst="rect">
            <a:avLst/>
          </a:prstGeom>
          <a:noFill/>
        </p:spPr>
        <p:txBody>
          <a:bodyPr wrap="square" rtlCol="0">
            <a:spAutoFit/>
          </a:bodyPr>
          <a:lstStyle/>
          <a:p>
            <a:r>
              <a:rPr lang="en-US" dirty="0" smtClean="0"/>
              <a:t>The Panel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ox(i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amond(in)">
                                      <p:cBhvr>
                                        <p:cTn id="20" dur="2000"/>
                                        <p:tgtEl>
                                          <p:spTgt spid="5"/>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amond(in)">
                                      <p:cBhvr>
                                        <p:cTn id="23" dur="2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ppt_x</p:attrName>
                                        </p:attrNameLst>
                                      </p:cBhvr>
                                      <p:tavLst>
                                        <p:tav tm="0">
                                          <p:val>
                                            <p:strVal val="#ppt_x-.2"/>
                                          </p:val>
                                        </p:tav>
                                        <p:tav tm="100000">
                                          <p:val>
                                            <p:strVal val="#ppt_x"/>
                                          </p:val>
                                        </p:tav>
                                      </p:tavLst>
                                    </p:anim>
                                    <p:anim calcmode="lin" valueType="num">
                                      <p:cBhvr>
                                        <p:cTn id="29"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0" dur="1000"/>
                                        <p:tgtEl>
                                          <p:spTgt spid="8"/>
                                        </p:tgtEl>
                                      </p:cBhvr>
                                    </p:animEffect>
                                  </p:childTnLst>
                                </p:cTn>
                              </p:par>
                              <p:par>
                                <p:cTn id="31" presetID="29"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ppt_x</p:attrName>
                                        </p:attrNameLst>
                                      </p:cBhvr>
                                      <p:tavLst>
                                        <p:tav tm="0">
                                          <p:val>
                                            <p:strVal val="#ppt_x-.2"/>
                                          </p:val>
                                        </p:tav>
                                        <p:tav tm="100000">
                                          <p:val>
                                            <p:strVal val="#ppt_x"/>
                                          </p:val>
                                        </p:tav>
                                      </p:tavLst>
                                    </p:anim>
                                    <p:anim calcmode="lin" valueType="num">
                                      <p:cBhvr>
                                        <p:cTn id="34"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80">
                                          <p:stCondLst>
                                            <p:cond delay="0"/>
                                          </p:stCondLst>
                                        </p:cTn>
                                        <p:tgtEl>
                                          <p:spTgt spid="7"/>
                                        </p:tgtEl>
                                      </p:cBhvr>
                                    </p:animEffect>
                                    <p:anim calcmode="lin" valueType="num">
                                      <p:cBhvr>
                                        <p:cTn id="4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6" dur="26">
                                          <p:stCondLst>
                                            <p:cond delay="650"/>
                                          </p:stCondLst>
                                        </p:cTn>
                                        <p:tgtEl>
                                          <p:spTgt spid="7"/>
                                        </p:tgtEl>
                                      </p:cBhvr>
                                      <p:to x="100000" y="60000"/>
                                    </p:animScale>
                                    <p:animScale>
                                      <p:cBhvr>
                                        <p:cTn id="47" dur="166" decel="50000">
                                          <p:stCondLst>
                                            <p:cond delay="676"/>
                                          </p:stCondLst>
                                        </p:cTn>
                                        <p:tgtEl>
                                          <p:spTgt spid="7"/>
                                        </p:tgtEl>
                                      </p:cBhvr>
                                      <p:to x="100000" y="100000"/>
                                    </p:animScale>
                                    <p:animScale>
                                      <p:cBhvr>
                                        <p:cTn id="48" dur="26">
                                          <p:stCondLst>
                                            <p:cond delay="1312"/>
                                          </p:stCondLst>
                                        </p:cTn>
                                        <p:tgtEl>
                                          <p:spTgt spid="7"/>
                                        </p:tgtEl>
                                      </p:cBhvr>
                                      <p:to x="100000" y="80000"/>
                                    </p:animScale>
                                    <p:animScale>
                                      <p:cBhvr>
                                        <p:cTn id="49" dur="166" decel="50000">
                                          <p:stCondLst>
                                            <p:cond delay="1338"/>
                                          </p:stCondLst>
                                        </p:cTn>
                                        <p:tgtEl>
                                          <p:spTgt spid="7"/>
                                        </p:tgtEl>
                                      </p:cBhvr>
                                      <p:to x="100000" y="100000"/>
                                    </p:animScale>
                                    <p:animScale>
                                      <p:cBhvr>
                                        <p:cTn id="50" dur="26">
                                          <p:stCondLst>
                                            <p:cond delay="1642"/>
                                          </p:stCondLst>
                                        </p:cTn>
                                        <p:tgtEl>
                                          <p:spTgt spid="7"/>
                                        </p:tgtEl>
                                      </p:cBhvr>
                                      <p:to x="100000" y="90000"/>
                                    </p:animScale>
                                    <p:animScale>
                                      <p:cBhvr>
                                        <p:cTn id="51" dur="166" decel="50000">
                                          <p:stCondLst>
                                            <p:cond delay="1668"/>
                                          </p:stCondLst>
                                        </p:cTn>
                                        <p:tgtEl>
                                          <p:spTgt spid="7"/>
                                        </p:tgtEl>
                                      </p:cBhvr>
                                      <p:to x="100000" y="100000"/>
                                    </p:animScale>
                                    <p:animScale>
                                      <p:cBhvr>
                                        <p:cTn id="52" dur="26">
                                          <p:stCondLst>
                                            <p:cond delay="1808"/>
                                          </p:stCondLst>
                                        </p:cTn>
                                        <p:tgtEl>
                                          <p:spTgt spid="7"/>
                                        </p:tgtEl>
                                      </p:cBhvr>
                                      <p:to x="100000" y="95000"/>
                                    </p:animScale>
                                    <p:animScale>
                                      <p:cBhvr>
                                        <p:cTn id="53"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305800" cy="1240536"/>
          </a:xfrm>
        </p:spPr>
        <p:txBody>
          <a:bodyPr>
            <a:noAutofit/>
          </a:bodyPr>
          <a:lstStyle/>
          <a:p>
            <a:r>
              <a:rPr lang="en-US" dirty="0" smtClean="0"/>
              <a:t>Identifying Bias:</a:t>
            </a:r>
            <a:br>
              <a:rPr lang="en-US" dirty="0" smtClean="0"/>
            </a:br>
            <a:r>
              <a:rPr lang="en-US" dirty="0" smtClean="0"/>
              <a:t> </a:t>
            </a:r>
            <a:r>
              <a:rPr lang="en-US" dirty="0" smtClean="0">
                <a:solidFill>
                  <a:schemeClr val="accent1">
                    <a:lumMod val="75000"/>
                  </a:schemeClr>
                </a:solidFill>
              </a:rPr>
              <a:t>Cause &amp; </a:t>
            </a:r>
            <a:r>
              <a:rPr lang="en-US" dirty="0" smtClean="0">
                <a:solidFill>
                  <a:schemeClr val="accent5">
                    <a:lumMod val="60000"/>
                    <a:lumOff val="40000"/>
                  </a:schemeClr>
                </a:solidFill>
              </a:rPr>
              <a:t>Allow</a:t>
            </a:r>
            <a:endParaRPr lang="en-US" dirty="0">
              <a:solidFill>
                <a:schemeClr val="accent5">
                  <a:lumMod val="60000"/>
                  <a:lumOff val="40000"/>
                </a:schemeClr>
              </a:solidFill>
            </a:endParaRPr>
          </a:p>
        </p:txBody>
      </p:sp>
      <p:sp>
        <p:nvSpPr>
          <p:cNvPr id="9" name="Content Placeholder 8"/>
          <p:cNvSpPr>
            <a:spLocks noGrp="1"/>
          </p:cNvSpPr>
          <p:nvPr>
            <p:ph idx="1"/>
          </p:nvPr>
        </p:nvSpPr>
        <p:spPr>
          <a:xfrm>
            <a:off x="914400" y="1828800"/>
            <a:ext cx="7772400" cy="4526760"/>
          </a:xfrm>
        </p:spPr>
        <p:txBody>
          <a:bodyPr>
            <a:normAutofit/>
          </a:bodyPr>
          <a:lstStyle/>
          <a:p>
            <a:r>
              <a:rPr lang="en-US" b="1" dirty="0" smtClean="0"/>
              <a:t>Permission to Disagree</a:t>
            </a:r>
          </a:p>
          <a:p>
            <a:r>
              <a:rPr lang="en-US" b="1" dirty="0" smtClean="0"/>
              <a:t>Invitation to Disagree</a:t>
            </a:r>
          </a:p>
          <a:p>
            <a:r>
              <a:rPr lang="en-US" b="1" dirty="0" smtClean="0"/>
              <a:t>Praise  for Disagreeing</a:t>
            </a:r>
          </a:p>
          <a:p>
            <a:r>
              <a:rPr lang="en-US" b="1" dirty="0" smtClean="0"/>
              <a:t>Invitation for Others to Disagree</a:t>
            </a:r>
          </a:p>
          <a:p>
            <a:r>
              <a:rPr lang="en-US" b="1" dirty="0" smtClean="0"/>
              <a:t>Resist Persuasive Argument</a:t>
            </a:r>
          </a:p>
          <a:p>
            <a:pPr>
              <a:buNone/>
            </a:pPr>
            <a:endParaRPr lang="en-US" b="1" dirty="0" smtClean="0"/>
          </a:p>
          <a:p>
            <a:r>
              <a:rPr lang="en-US" b="1" dirty="0" smtClean="0"/>
              <a:t>Allow Seeds of Persuasion </a:t>
            </a:r>
          </a:p>
          <a:p>
            <a:r>
              <a:rPr lang="en-US" b="1" dirty="0" smtClean="0"/>
              <a:t>Allow Negative or Unsupported Juror Expectation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1000"/>
                                        <p:tgtEl>
                                          <p:spTgt spid="9">
                                            <p:txEl>
                                              <p:pRg st="0" end="0"/>
                                            </p:txEl>
                                          </p:spTgt>
                                        </p:tgtEl>
                                      </p:cBhvr>
                                    </p:animEffect>
                                    <p:anim calcmode="lin" valueType="num">
                                      <p:cBhvr>
                                        <p:cTn id="1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1000"/>
                                        <p:tgtEl>
                                          <p:spTgt spid="9">
                                            <p:txEl>
                                              <p:pRg st="1" end="1"/>
                                            </p:txEl>
                                          </p:spTgt>
                                        </p:tgtEl>
                                      </p:cBhvr>
                                    </p:animEffect>
                                    <p:anim calcmode="lin" valueType="num">
                                      <p:cBhvr>
                                        <p:cTn id="2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9">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9">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1000"/>
                                        <p:tgtEl>
                                          <p:spTgt spid="9">
                                            <p:txEl>
                                              <p:pRg st="2" end="2"/>
                                            </p:txEl>
                                          </p:spTgt>
                                        </p:tgtEl>
                                      </p:cBhvr>
                                    </p:animEffect>
                                    <p:anim calcmode="lin" valueType="num">
                                      <p:cBhvr>
                                        <p:cTn id="2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9">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Effect transition="in" filter="fade">
                                      <p:cBhvr>
                                        <p:cTn id="33" dur="1000"/>
                                        <p:tgtEl>
                                          <p:spTgt spid="9">
                                            <p:txEl>
                                              <p:pRg st="3" end="3"/>
                                            </p:txEl>
                                          </p:spTgt>
                                        </p:tgtEl>
                                      </p:cBhvr>
                                    </p:animEffect>
                                    <p:anim calcmode="lin" valueType="num">
                                      <p:cBhvr>
                                        <p:cTn id="34"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9">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9">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animEffect transition="in" filter="fade">
                                      <p:cBhvr>
                                        <p:cTn id="39" dur="1000"/>
                                        <p:tgtEl>
                                          <p:spTgt spid="9">
                                            <p:txEl>
                                              <p:pRg st="4" end="4"/>
                                            </p:txEl>
                                          </p:spTgt>
                                        </p:tgtEl>
                                      </p:cBhvr>
                                    </p:animEffect>
                                    <p:anim calcmode="lin" valueType="num">
                                      <p:cBhvr>
                                        <p:cTn id="40"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9">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
                                            <p:txEl>
                                              <p:pRg st="4" end="4"/>
                                            </p:txEl>
                                          </p:spTgt>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9">
                                            <p:txEl>
                                              <p:pRg st="6" end="6"/>
                                            </p:txEl>
                                          </p:spTgt>
                                        </p:tgtEl>
                                        <p:attrNameLst>
                                          <p:attrName>style.visibility</p:attrName>
                                        </p:attrNameLst>
                                      </p:cBhvr>
                                      <p:to>
                                        <p:strVal val="visible"/>
                                      </p:to>
                                    </p:set>
                                    <p:animEffect transition="in" filter="fade">
                                      <p:cBhvr>
                                        <p:cTn id="45" dur="1000"/>
                                        <p:tgtEl>
                                          <p:spTgt spid="9">
                                            <p:txEl>
                                              <p:pRg st="6" end="6"/>
                                            </p:txEl>
                                          </p:spTgt>
                                        </p:tgtEl>
                                      </p:cBhvr>
                                    </p:animEffect>
                                    <p:anim calcmode="lin" valueType="num">
                                      <p:cBhvr>
                                        <p:cTn id="46"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9">
                                            <p:txEl>
                                              <p:pRg st="6" end="6"/>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9">
                                            <p:txEl>
                                              <p:pRg st="6" end="6"/>
                                            </p:txEl>
                                          </p:spTgt>
                                        </p:tgtEl>
                                        <p:attrNameLst>
                                          <p:attrName>ppt_y</p:attrName>
                                        </p:attrNameLst>
                                      </p:cBhvr>
                                      <p:tavLst>
                                        <p:tav tm="0">
                                          <p:val>
                                            <p:strVal val="#ppt_y-.03"/>
                                          </p:val>
                                        </p:tav>
                                        <p:tav tm="100000">
                                          <p:val>
                                            <p:strVal val="#ppt_y"/>
                                          </p:val>
                                        </p:tav>
                                      </p:tavLst>
                                    </p:anim>
                                  </p:childTnLst>
                                </p:cTn>
                              </p:par>
                              <p:par>
                                <p:cTn id="49" presetID="37" presetClass="entr" presetSubtype="0" fill="hold" grpId="0" nodeType="withEffect">
                                  <p:stCondLst>
                                    <p:cond delay="0"/>
                                  </p:stCondLst>
                                  <p:childTnLst>
                                    <p:set>
                                      <p:cBhvr>
                                        <p:cTn id="50" dur="1" fill="hold">
                                          <p:stCondLst>
                                            <p:cond delay="0"/>
                                          </p:stCondLst>
                                        </p:cTn>
                                        <p:tgtEl>
                                          <p:spTgt spid="9">
                                            <p:txEl>
                                              <p:pRg st="7" end="7"/>
                                            </p:txEl>
                                          </p:spTgt>
                                        </p:tgtEl>
                                        <p:attrNameLst>
                                          <p:attrName>style.visibility</p:attrName>
                                        </p:attrNameLst>
                                      </p:cBhvr>
                                      <p:to>
                                        <p:strVal val="visible"/>
                                      </p:to>
                                    </p:set>
                                    <p:animEffect transition="in" filter="fade">
                                      <p:cBhvr>
                                        <p:cTn id="51" dur="1000"/>
                                        <p:tgtEl>
                                          <p:spTgt spid="9">
                                            <p:txEl>
                                              <p:pRg st="7" end="7"/>
                                            </p:txEl>
                                          </p:spTgt>
                                        </p:tgtEl>
                                      </p:cBhvr>
                                    </p:animEffect>
                                    <p:anim calcmode="lin" valueType="num">
                                      <p:cBhvr>
                                        <p:cTn id="52"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9">
                                            <p:txEl>
                                              <p:pRg st="7" end="7"/>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9">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066801"/>
            <a:ext cx="8382000" cy="2533650"/>
          </a:xfrm>
        </p:spPr>
        <p:txBody>
          <a:bodyPr>
            <a:normAutofit fontScale="90000"/>
          </a:bodyPr>
          <a:lstStyle/>
          <a:p>
            <a:pPr algn="l"/>
            <a:r>
              <a:rPr lang="en-US" sz="2000" dirty="0" smtClean="0">
                <a:solidFill>
                  <a:schemeClr val="tx1"/>
                </a:solidFill>
              </a:rPr>
              <a:t>Center Wins Justice for Billy Ray Johnson</a:t>
            </a:r>
            <a:br>
              <a:rPr lang="en-US" sz="2000" dirty="0" smtClean="0">
                <a:solidFill>
                  <a:schemeClr val="tx1"/>
                </a:solidFill>
              </a:rPr>
            </a:br>
            <a:r>
              <a:rPr lang="en-US" sz="2000" b="1" dirty="0" smtClean="0">
                <a:solidFill>
                  <a:schemeClr val="tx1"/>
                </a:solidFill>
              </a:rPr>
              <a:t>Texas couple plays key role in Johnson verdict</a:t>
            </a:r>
            <a:r>
              <a:rPr lang="en-US" sz="1200" dirty="0">
                <a:solidFill>
                  <a:schemeClr val="tx1"/>
                </a:solidFill>
              </a:rPr>
              <a:t/>
            </a:r>
            <a:br>
              <a:rPr lang="en-US" sz="1200" dirty="0">
                <a:solidFill>
                  <a:schemeClr val="tx1"/>
                </a:solidFill>
              </a:rPr>
            </a:br>
            <a:r>
              <a:rPr lang="en-US" sz="1200" dirty="0" smtClean="0">
                <a:solidFill>
                  <a:schemeClr val="tx1"/>
                </a:solidFill>
              </a:rPr>
              <a:t/>
            </a:r>
            <a:br>
              <a:rPr lang="en-US" sz="1200" dirty="0" smtClean="0">
                <a:solidFill>
                  <a:schemeClr val="tx1"/>
                </a:solidFill>
              </a:rPr>
            </a:br>
            <a:r>
              <a:rPr lang="en-US" sz="1200" dirty="0" smtClean="0">
                <a:solidFill>
                  <a:schemeClr val="tx1"/>
                </a:solidFill>
              </a:rPr>
              <a:t>A civil jury in Linden, Texas, today awarded approximately $9 </a:t>
            </a:r>
            <a:br>
              <a:rPr lang="en-US" sz="1200" dirty="0" smtClean="0">
                <a:solidFill>
                  <a:schemeClr val="tx1"/>
                </a:solidFill>
              </a:rPr>
            </a:br>
            <a:r>
              <a:rPr lang="en-US" sz="1200" dirty="0" smtClean="0">
                <a:solidFill>
                  <a:schemeClr val="tx1"/>
                </a:solidFill>
              </a:rPr>
              <a:t>in damages to Billy Ray Johnson, a mentally disabled black man </a:t>
            </a:r>
            <a:br>
              <a:rPr lang="en-US" sz="1200" dirty="0" smtClean="0">
                <a:solidFill>
                  <a:schemeClr val="tx1"/>
                </a:solidFill>
              </a:rPr>
            </a:br>
            <a:r>
              <a:rPr lang="en-US" sz="1200" dirty="0" smtClean="0">
                <a:solidFill>
                  <a:schemeClr val="tx1"/>
                </a:solidFill>
              </a:rPr>
              <a:t>who was taunted, knocked unconscious and dumped along a </a:t>
            </a:r>
            <a:br>
              <a:rPr lang="en-US" sz="1200" dirty="0" smtClean="0">
                <a:solidFill>
                  <a:schemeClr val="tx1"/>
                </a:solidFill>
              </a:rPr>
            </a:br>
            <a:r>
              <a:rPr lang="en-US" sz="1200" dirty="0" smtClean="0">
                <a:solidFill>
                  <a:schemeClr val="tx1"/>
                </a:solidFill>
              </a:rPr>
              <a:t>desolate road by four white men in September 2003. </a:t>
            </a:r>
            <a:br>
              <a:rPr lang="en-US" sz="1200" dirty="0" smtClean="0">
                <a:solidFill>
                  <a:schemeClr val="tx1"/>
                </a:solidFill>
              </a:rPr>
            </a:br>
            <a:r>
              <a:rPr lang="en-US" sz="1200" dirty="0" smtClean="0">
                <a:solidFill>
                  <a:schemeClr val="tx1"/>
                </a:solidFill>
              </a:rPr>
              <a:t>The Center brought suit on his behalf in 2005 after </a:t>
            </a:r>
            <a:br>
              <a:rPr lang="en-US" sz="1200" dirty="0" smtClean="0">
                <a:solidFill>
                  <a:schemeClr val="tx1"/>
                </a:solidFill>
              </a:rPr>
            </a:br>
            <a:r>
              <a:rPr lang="en-US" sz="1200" dirty="0" smtClean="0">
                <a:solidFill>
                  <a:schemeClr val="tx1"/>
                </a:solidFill>
              </a:rPr>
              <a:t>the men responsible for the crime received only light </a:t>
            </a:r>
            <a:br>
              <a:rPr lang="en-US" sz="1200" dirty="0" smtClean="0">
                <a:solidFill>
                  <a:schemeClr val="tx1"/>
                </a:solidFill>
              </a:rPr>
            </a:br>
            <a:r>
              <a:rPr lang="en-US" sz="1200" dirty="0" smtClean="0">
                <a:solidFill>
                  <a:schemeClr val="tx1"/>
                </a:solidFill>
              </a:rPr>
              <a:t>jail sentences — 30 days for three of them and 60 days for one. </a:t>
            </a:r>
            <a:br>
              <a:rPr lang="en-US" sz="1200" dirty="0" smtClean="0">
                <a:solidFill>
                  <a:schemeClr val="tx1"/>
                </a:solidFill>
              </a:rPr>
            </a:br>
            <a:r>
              <a:rPr lang="en-US" sz="1200" dirty="0" smtClean="0">
                <a:solidFill>
                  <a:schemeClr val="tx1"/>
                </a:solidFill>
              </a:rPr>
              <a:t>"On behalf of Billy Ray Johnson, we thank the jury </a:t>
            </a:r>
            <a:br>
              <a:rPr lang="en-US" sz="1200" dirty="0" smtClean="0">
                <a:solidFill>
                  <a:schemeClr val="tx1"/>
                </a:solidFill>
              </a:rPr>
            </a:br>
            <a:r>
              <a:rPr lang="en-US" sz="1200" dirty="0" smtClean="0">
                <a:solidFill>
                  <a:schemeClr val="tx1"/>
                </a:solidFill>
              </a:rPr>
              <a:t>— the conscience of Cass County — for returning a </a:t>
            </a:r>
            <a:br>
              <a:rPr lang="en-US" sz="1200" dirty="0" smtClean="0">
                <a:solidFill>
                  <a:schemeClr val="tx1"/>
                </a:solidFill>
              </a:rPr>
            </a:br>
            <a:r>
              <a:rPr lang="en-US" sz="1200" dirty="0" smtClean="0">
                <a:solidFill>
                  <a:schemeClr val="tx1"/>
                </a:solidFill>
              </a:rPr>
              <a:t>just and fair verdict," said Morris Dees, the Center's</a:t>
            </a:r>
            <a:br>
              <a:rPr lang="en-US" sz="1200" dirty="0" smtClean="0">
                <a:solidFill>
                  <a:schemeClr val="tx1"/>
                </a:solidFill>
              </a:rPr>
            </a:br>
            <a:r>
              <a:rPr lang="en-US" sz="1200" dirty="0" smtClean="0">
                <a:solidFill>
                  <a:schemeClr val="tx1"/>
                </a:solidFill>
              </a:rPr>
              <a:t> founder and chief trial attorney, in a statement to </a:t>
            </a:r>
            <a:br>
              <a:rPr lang="en-US" sz="1200" dirty="0" smtClean="0">
                <a:solidFill>
                  <a:schemeClr val="tx1"/>
                </a:solidFill>
              </a:rPr>
            </a:br>
            <a:r>
              <a:rPr lang="en-US" sz="1200" dirty="0" smtClean="0">
                <a:solidFill>
                  <a:schemeClr val="tx1"/>
                </a:solidFill>
              </a:rPr>
              <a:t>the media after the verdict.  "The defendants in this case</a:t>
            </a:r>
            <a:br>
              <a:rPr lang="en-US" sz="1200" dirty="0" smtClean="0">
                <a:solidFill>
                  <a:schemeClr val="tx1"/>
                </a:solidFill>
              </a:rPr>
            </a:br>
            <a:r>
              <a:rPr lang="en-US" sz="1200" dirty="0" smtClean="0">
                <a:solidFill>
                  <a:schemeClr val="tx1"/>
                </a:solidFill>
              </a:rPr>
              <a:t> treated Billy Ray like trash. </a:t>
            </a:r>
            <a:endParaRPr lang="en-US" dirty="0">
              <a:solidFill>
                <a:schemeClr val="tx1"/>
              </a:solidFill>
            </a:endParaRPr>
          </a:p>
        </p:txBody>
      </p:sp>
      <p:pic>
        <p:nvPicPr>
          <p:cNvPr id="4" name="Picture 3" descr="mdbrj250.jpg"/>
          <p:cNvPicPr>
            <a:picLocks noChangeAspect="1"/>
          </p:cNvPicPr>
          <p:nvPr/>
        </p:nvPicPr>
        <p:blipFill>
          <a:blip r:embed="rId3"/>
          <a:stretch>
            <a:fillRect/>
          </a:stretch>
        </p:blipFill>
        <p:spPr>
          <a:xfrm>
            <a:off x="4648200" y="685800"/>
            <a:ext cx="3886200" cy="533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4)">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443</TotalTime>
  <Words>1699</Words>
  <Application>Microsoft Office PowerPoint</Application>
  <PresentationFormat>On-screen Show (4:3)</PresentationFormat>
  <Paragraphs>383</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Module</vt:lpstr>
      <vt:lpstr>Slide 1</vt:lpstr>
      <vt:lpstr>Jury De-Selection</vt:lpstr>
      <vt:lpstr> Goal?</vt:lpstr>
      <vt:lpstr>How?</vt:lpstr>
      <vt:lpstr>Voir Dire Construction</vt:lpstr>
      <vt:lpstr>What are your topics?</vt:lpstr>
      <vt:lpstr>Sorting</vt:lpstr>
      <vt:lpstr>Identifying Bias:  Cause &amp; Allow</vt:lpstr>
      <vt:lpstr>Center Wins Justice for Billy Ray Johnson Texas couple plays key role in Johnson verdict  A civil jury in Linden, Texas, today awarded approximately $9  in damages to Billy Ray Johnson, a mentally disabled black man  who was taunted, knocked unconscious and dumped along a  desolate road by four white men in September 2003.  The Center brought suit on his behalf in 2005 after  the men responsible for the crime received only light  jail sentences — 30 days for three of them and 60 days for one.  "On behalf of Billy Ray Johnson, we thank the jury  — the conscience of Cass County — for returning a  just and fair verdict," said Morris Dees, the Center's  founder and chief trial attorney, in a statement to  the media after the verdict.  "The defendants in this case  treated Billy Ray like trash. </vt:lpstr>
      <vt:lpstr>Slide 10</vt:lpstr>
      <vt:lpstr>Slide 11</vt:lpstr>
      <vt:lpstr>Slide 12</vt:lpstr>
      <vt:lpstr>Slide 13</vt:lpstr>
      <vt:lpstr>Challenge for Cause</vt:lpstr>
      <vt:lpstr>Striking the list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OUR WEBSITE SLIDE</dc:title>
  <dc:creator>root</dc:creator>
  <cp:lastModifiedBy>root</cp:lastModifiedBy>
  <cp:revision>48</cp:revision>
  <dcterms:created xsi:type="dcterms:W3CDTF">2008-01-23T18:20:40Z</dcterms:created>
  <dcterms:modified xsi:type="dcterms:W3CDTF">2009-03-02T23:48:10Z</dcterms:modified>
</cp:coreProperties>
</file>