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7"/>
  </p:notesMasterIdLst>
  <p:sldIdLst>
    <p:sldId id="281" r:id="rId2"/>
    <p:sldId id="268" r:id="rId3"/>
    <p:sldId id="257" r:id="rId4"/>
    <p:sldId id="284" r:id="rId5"/>
    <p:sldId id="285" r:id="rId6"/>
    <p:sldId id="258" r:id="rId7"/>
    <p:sldId id="260" r:id="rId8"/>
    <p:sldId id="290" r:id="rId9"/>
    <p:sldId id="286" r:id="rId10"/>
    <p:sldId id="287" r:id="rId11"/>
    <p:sldId id="278" r:id="rId12"/>
    <p:sldId id="261" r:id="rId13"/>
    <p:sldId id="267" r:id="rId14"/>
    <p:sldId id="289" r:id="rId15"/>
    <p:sldId id="256" r:id="rId1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</p:showPr>
  <p:clrMru>
    <a:srgbClr val="40F86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 autoAdjust="0"/>
    <p:restoredTop sz="66714" autoAdjust="0"/>
  </p:normalViewPr>
  <p:slideViewPr>
    <p:cSldViewPr>
      <p:cViewPr varScale="1">
        <p:scale>
          <a:sx n="38" d="100"/>
          <a:sy n="38" d="100"/>
        </p:scale>
        <p:origin x="-185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BEBFB2E4-0A39-43FB-87C3-597B15B807E1}" type="datetimeFigureOut">
              <a:rPr lang="en-US"/>
              <a:pPr>
                <a:defRPr/>
              </a:pPr>
              <a:t>8/12/2009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AD860A3C-DF0A-4E54-8A43-FF4057E71E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D860A3C-DF0A-4E54-8A43-FF4057E71E09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D860A3C-DF0A-4E54-8A43-FF4057E71E09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dirty="0" smtClean="0"/>
          </a:p>
          <a:p>
            <a:pPr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54E8E28-509B-4E38-B93D-8329D02D60E8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D860A3C-DF0A-4E54-8A43-FF4057E71E09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spcBef>
                <a:spcPct val="0"/>
              </a:spcBef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D860A3C-DF0A-4E54-8A43-FF4057E71E09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baseline="0" dirty="0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7A15790-7B26-415C-AEFA-746805FE2D58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2CC6382-C943-4BC8-816C-9E96AEDFA698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44BC924-2788-4774-BA30-785671D57382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D860A3C-DF0A-4E54-8A43-FF4057E71E0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D860A3C-DF0A-4E54-8A43-FF4057E71E0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AE82490-B483-4E18-8E08-F2C8EBD17CF1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98AB515-CA11-49B2-ABD0-4B24EDE89BE0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D860A3C-DF0A-4E54-8A43-FF4057E71E09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D860A3C-DF0A-4E54-8A43-FF4057E71E09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ltGray">
          <a:xfrm>
            <a:off x="0" y="0"/>
            <a:ext cx="9144000" cy="513556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invGray">
          <a:xfrm>
            <a:off x="0" y="5127625"/>
            <a:ext cx="9144000" cy="46038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tIns="0" bIns="0" anchor="t"/>
          <a:lstStyle>
            <a:lvl1pPr algn="l">
              <a:defRPr sz="4700" b="1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9C81D9-C5EF-4839-B17A-2D498DE3C207}" type="datetimeFigureOut">
              <a:rPr lang="en-US"/>
              <a:pPr>
                <a:defRPr/>
              </a:pPr>
              <a:t>8/12/2009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0624DA-77C8-4B42-99A3-32882E74E8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68A8A-F203-493D-ABB3-6AF510E98EEE}" type="datetimeFigureOut">
              <a:rPr lang="en-US"/>
              <a:pPr>
                <a:defRPr/>
              </a:pPr>
              <a:t>8/12/2009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456ADA-E92E-4572-84CB-0FFE03045A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invGray">
          <a:xfrm>
            <a:off x="6599238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ltGray">
          <a:xfrm>
            <a:off x="6648450" y="0"/>
            <a:ext cx="2514600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D6EDF0-B394-471F-90ED-64A3839539C0}" type="datetimeFigureOut">
              <a:rPr lang="en-US"/>
              <a:pPr>
                <a:defRPr/>
              </a:pPr>
              <a:t>8/12/2009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013" y="6376988"/>
            <a:ext cx="383698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0FE0C6-0AAA-4A0C-85F9-EBCF34E5D9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5E2CCC-BC8F-4F7C-8206-7CBC7FA6C1D9}" type="datetimeFigureOut">
              <a:rPr lang="en-US"/>
              <a:pPr>
                <a:defRPr/>
              </a:pPr>
              <a:t>8/12/2009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2E9D2A-2C25-41B4-A9F0-B308EB99F3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ltGray">
          <a:xfrm>
            <a:off x="0" y="0"/>
            <a:ext cx="9144000" cy="26019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invGray">
          <a:xfrm>
            <a:off x="0" y="2601913"/>
            <a:ext cx="9144000" cy="46037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tIns="0" rIns="91440" bIns="0" anchor="b"/>
          <a:lstStyle>
            <a:lvl1pPr algn="l">
              <a:defRPr sz="4700" b="1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471768-2B9D-4D23-8EC2-032D6A520A3D}" type="datetimeFigureOut">
              <a:rPr lang="en-US"/>
              <a:pPr>
                <a:defRPr/>
              </a:pPr>
              <a:t>8/12/2009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564528-8B06-4C30-8DBA-E4DFC700B5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3B2519-5B11-4205-879D-68424649EAA2}" type="datetimeFigureOut">
              <a:rPr lang="en-US"/>
              <a:pPr>
                <a:defRPr/>
              </a:pPr>
              <a:t>8/12/2009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18139C-C4AA-44CE-B0B2-1EC3D61DF0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4CD171-C20D-4630-8A74-72297BE3E5A6}" type="datetimeFigureOut">
              <a:rPr lang="en-US"/>
              <a:pPr>
                <a:defRPr/>
              </a:pPr>
              <a:t>8/12/2009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A33F96-AA0C-40F7-82B0-3F9360D094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D6D787-74DC-4AF3-92D3-662BB4C2C339}" type="datetimeFigureOut">
              <a:rPr lang="en-US"/>
              <a:pPr>
                <a:defRPr/>
              </a:pPr>
              <a:t>8/12/2009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D6B90F-A908-4CEE-A836-E9BC24F683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B566B3-D324-4FAA-ABE2-1DC1285721AB}" type="datetimeFigureOut">
              <a:rPr lang="en-US"/>
              <a:pPr>
                <a:defRPr/>
              </a:pPr>
              <a:t>8/12/2009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604CD1-95D9-4002-8669-1601299D7C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7F14D7-380D-40E4-8EC9-1801A5A4EEFE}" type="datetimeFigureOut">
              <a:rPr lang="en-US"/>
              <a:pPr>
                <a:defRPr/>
              </a:pPr>
              <a:t>8/12/2009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4FD227-5A40-4197-82EF-E98C55C2DD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>
          <a:xfrm>
            <a:off x="165100" y="1169988"/>
            <a:ext cx="2522538" cy="2016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624A2B-D119-4C8A-A7DA-D61250390C25}" type="datetimeFigureOut">
              <a:rPr lang="en-US"/>
              <a:pPr>
                <a:defRPr/>
              </a:pPr>
              <a:t>8/12/2009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300" y="1169988"/>
            <a:ext cx="5194300" cy="201612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138" y="1169988"/>
            <a:ext cx="733425" cy="2016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4581D9-9846-48C8-B22D-67F126A2CC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6688"/>
            <a:ext cx="9144000" cy="444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4000" cy="14335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0950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774825"/>
            <a:ext cx="8229600" cy="4625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4864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7000"/>
            <a:ext cx="2133600" cy="274638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tint val="95000"/>
                  </a:schemeClr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05F5A5C6-F369-4BE6-9554-8DE9B7CF7BB0}" type="datetimeFigureOut">
              <a:rPr lang="en-US"/>
              <a:pPr>
                <a:defRPr/>
              </a:pPr>
              <a:t>8/12/2009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013" y="6477000"/>
            <a:ext cx="5508625" cy="274638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95000"/>
                  </a:schemeClr>
                </a:solidFill>
                <a:latin typeface="+mn-lt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200" y="6477000"/>
            <a:ext cx="733425" cy="274638"/>
          </a:xfrm>
          <a:prstGeom prst="rect">
            <a:avLst/>
          </a:prstGeom>
        </p:spPr>
        <p:txBody>
          <a:bodyPr vert="horz" bIns="0" rtlCol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tint val="95000"/>
                  </a:schemeClr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09DD1671-D0F6-4348-9F9E-FDCB3E56D2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38" r:id="rId2"/>
    <p:sldLayoutId id="2147483744" r:id="rId3"/>
    <p:sldLayoutId id="2147483739" r:id="rId4"/>
    <p:sldLayoutId id="2147483740" r:id="rId5"/>
    <p:sldLayoutId id="2147483741" r:id="rId6"/>
    <p:sldLayoutId id="2147483745" r:id="rId7"/>
    <p:sldLayoutId id="2147483746" r:id="rId8"/>
    <p:sldLayoutId id="2147483747" r:id="rId9"/>
    <p:sldLayoutId id="2147483742" r:id="rId10"/>
    <p:sldLayoutId id="2147483748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500" b="1" kern="1200">
          <a:solidFill>
            <a:srgbClr val="FF0684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500" b="1">
          <a:solidFill>
            <a:srgbClr val="FF0684"/>
          </a:solidFill>
          <a:latin typeface="Corbel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500" b="1">
          <a:solidFill>
            <a:srgbClr val="FF0684"/>
          </a:solidFill>
          <a:latin typeface="Corbel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500" b="1">
          <a:solidFill>
            <a:srgbClr val="FF0684"/>
          </a:solidFill>
          <a:latin typeface="Corbel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500" b="1">
          <a:solidFill>
            <a:srgbClr val="FF0684"/>
          </a:solidFill>
          <a:latin typeface="Corbe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500" b="1">
          <a:solidFill>
            <a:srgbClr val="FF0684"/>
          </a:solidFill>
          <a:latin typeface="Corbe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500" b="1">
          <a:solidFill>
            <a:srgbClr val="FF0684"/>
          </a:solidFill>
          <a:latin typeface="Corbe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500" b="1">
          <a:solidFill>
            <a:srgbClr val="FF0684"/>
          </a:solidFill>
          <a:latin typeface="Corbe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500" b="1">
          <a:solidFill>
            <a:srgbClr val="FF0684"/>
          </a:solidFill>
          <a:latin typeface="Corbel" pitchFamily="34" charset="0"/>
        </a:defRPr>
      </a:lvl9pPr>
      <a:extLst/>
    </p:titleStyle>
    <p:bodyStyle>
      <a:lvl1pPr marL="438150" indent="-319088" algn="l" rtl="0" fontAlgn="base">
        <a:spcBef>
          <a:spcPct val="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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0250" indent="-2730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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rgbClr val="9C007F"/>
        </a:buClr>
        <a:buFont typeface="Arial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025" indent="-182563" algn="l" rtl="0" fontAlgn="base">
        <a:spcBef>
          <a:spcPct val="20000"/>
        </a:spcBef>
        <a:spcAft>
          <a:spcPct val="0"/>
        </a:spcAft>
        <a:buClr>
          <a:srgbClr val="68007F"/>
        </a:buClr>
        <a:buFont typeface="Arial" charset="0"/>
        <a:buChar char="▪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5575" indent="-182563" algn="l" rtl="0" fontAlgn="base">
        <a:spcBef>
          <a:spcPct val="20000"/>
        </a:spcBef>
        <a:spcAft>
          <a:spcPct val="0"/>
        </a:spcAft>
        <a:buClr>
          <a:srgbClr val="005BD3"/>
        </a:buClr>
        <a:buFont typeface="Wingdings 3" pitchFamily="18" charset="2"/>
        <a:buChar char=""/>
        <a:defRPr lang="en-US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Family Law Jury Trial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524000"/>
            <a:ext cx="8763000" cy="5334000"/>
          </a:xfrm>
        </p:spPr>
        <p:txBody>
          <a:bodyPr/>
          <a:lstStyle/>
          <a:p>
            <a:pPr>
              <a:buNone/>
            </a:pPr>
            <a:r>
              <a:rPr lang="en-US" sz="4400" b="1" dirty="0" smtClean="0"/>
              <a:t>Mike </a:t>
            </a:r>
            <a:r>
              <a:rPr lang="en-US" sz="4400" b="1" dirty="0" err="1" smtClean="0"/>
              <a:t>McCurley</a:t>
            </a:r>
            <a:endParaRPr lang="en-US" sz="4400" b="1" dirty="0" smtClean="0"/>
          </a:p>
          <a:p>
            <a:pPr>
              <a:buNone/>
            </a:pPr>
            <a:r>
              <a:rPr lang="en-US" sz="4400" b="1" dirty="0" smtClean="0"/>
              <a:t>		Janet </a:t>
            </a:r>
            <a:r>
              <a:rPr lang="en-US" sz="4400" b="1" dirty="0" err="1" smtClean="0"/>
              <a:t>McCullar</a:t>
            </a:r>
            <a:endParaRPr lang="en-US" sz="4400" b="1" dirty="0" smtClean="0"/>
          </a:p>
          <a:p>
            <a:pPr>
              <a:buNone/>
            </a:pPr>
            <a:r>
              <a:rPr lang="en-US" sz="4400" b="1" dirty="0" smtClean="0"/>
              <a:t>			John Eck</a:t>
            </a:r>
          </a:p>
          <a:p>
            <a:pPr>
              <a:buNone/>
            </a:pPr>
            <a:r>
              <a:rPr lang="en-US" sz="4400" b="1" dirty="0" smtClean="0"/>
              <a:t>				Kay </a:t>
            </a:r>
            <a:r>
              <a:rPr lang="en-US" sz="4400" b="1" dirty="0" err="1" smtClean="0"/>
              <a:t>Radburn</a:t>
            </a:r>
            <a:endParaRPr lang="en-US" sz="4400" b="1" dirty="0" smtClean="0"/>
          </a:p>
          <a:p>
            <a:pPr>
              <a:buNone/>
            </a:pPr>
            <a:r>
              <a:rPr lang="en-US" sz="4400" b="1" dirty="0" smtClean="0"/>
              <a:t>				   Hon. Mary Ellen Hicks</a:t>
            </a:r>
          </a:p>
          <a:p>
            <a:pPr>
              <a:buNone/>
            </a:pPr>
            <a:r>
              <a:rPr lang="en-US" sz="4400" b="1" dirty="0" smtClean="0"/>
              <a:t>			</a:t>
            </a:r>
            <a:endParaRPr lang="en-US" sz="4000" b="1" dirty="0" smtClean="0"/>
          </a:p>
          <a:p>
            <a:pPr algn="ctr">
              <a:buNone/>
            </a:pPr>
            <a:r>
              <a:rPr lang="en-US" b="1" i="1" dirty="0" smtClean="0"/>
              <a:t>Moderator: Jan Marie </a:t>
            </a:r>
            <a:r>
              <a:rPr lang="en-US" b="1" i="1" dirty="0" err="1" smtClean="0"/>
              <a:t>DeLipsey</a:t>
            </a:r>
            <a:r>
              <a:rPr lang="en-US" b="1" i="1" dirty="0" smtClean="0"/>
              <a:t>, Ph.D.</a:t>
            </a:r>
            <a:endParaRPr lang="en-US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0" y="609599"/>
          <a:ext cx="8991600" cy="5794442"/>
        </p:xfrm>
        <a:graphic>
          <a:graphicData uri="http://schemas.openxmlformats.org/drawingml/2006/table">
            <a:tbl>
              <a:tblPr/>
              <a:tblGrid>
                <a:gridCol w="4827593"/>
                <a:gridCol w="1410122"/>
                <a:gridCol w="1410122"/>
                <a:gridCol w="1343763"/>
              </a:tblGrid>
              <a:tr h="778241"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400" b="1" dirty="0">
                          <a:latin typeface="Calibri"/>
                          <a:ea typeface="Calibri"/>
                          <a:cs typeface="Times New Roman"/>
                        </a:rPr>
                        <a:t>CHALLENGE/STRIKE </a:t>
                      </a:r>
                      <a:r>
                        <a:rPr lang="en-US" sz="2400" b="1" dirty="0" smtClean="0">
                          <a:latin typeface="Calibri"/>
                          <a:ea typeface="Calibri"/>
                          <a:cs typeface="Times New Roman"/>
                        </a:rPr>
                        <a:t>CHECKLIST</a:t>
                      </a:r>
                      <a:r>
                        <a:rPr lang="en-US" sz="1800" b="1" dirty="0" smtClean="0">
                          <a:latin typeface="Calibri"/>
                          <a:ea typeface="Calibri"/>
                          <a:cs typeface="Times New Roman"/>
                        </a:rPr>
                        <a:t>©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83" marR="674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24267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b="1">
                          <a:latin typeface="Calibri"/>
                          <a:ea typeface="Calibri"/>
                          <a:cs typeface="Times New Roman"/>
                        </a:rPr>
                        <a:t>ISSUE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83" marR="674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b="1">
                          <a:latin typeface="Calibri"/>
                          <a:ea typeface="Calibri"/>
                          <a:cs typeface="Times New Roman"/>
                        </a:rPr>
                        <a:t>DATA SOURCE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83" marR="674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836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900">
                          <a:latin typeface="Calibri"/>
                          <a:ea typeface="Calibri"/>
                          <a:cs typeface="Times New Roman"/>
                        </a:rPr>
                        <a:t>Voir Dire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83" marR="674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900">
                          <a:latin typeface="Calibri"/>
                          <a:ea typeface="Calibri"/>
                          <a:cs typeface="Times New Roman"/>
                        </a:rPr>
                        <a:t>Juror Questionnaire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83" marR="674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900">
                          <a:latin typeface="Calibri"/>
                          <a:ea typeface="Calibri"/>
                          <a:cs typeface="Times New Roman"/>
                        </a:rPr>
                        <a:t>Other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83" marR="674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858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dirty="0">
                          <a:latin typeface="Calibri"/>
                          <a:ea typeface="Calibri"/>
                          <a:cs typeface="Times New Roman"/>
                        </a:rPr>
                        <a:t>People who </a:t>
                      </a:r>
                      <a:r>
                        <a:rPr lang="en-US" sz="2000" dirty="0" smtClean="0">
                          <a:latin typeface="Calibri"/>
                          <a:ea typeface="Calibri"/>
                          <a:cs typeface="Times New Roman"/>
                        </a:rPr>
                        <a:t>believe</a:t>
                      </a:r>
                      <a:r>
                        <a:rPr lang="en-US" sz="2000" baseline="0" dirty="0" smtClean="0">
                          <a:latin typeface="Calibri"/>
                          <a:ea typeface="Calibri"/>
                          <a:cs typeface="Times New Roman"/>
                        </a:rPr>
                        <a:t> mothers are better parents than fathers</a:t>
                      </a:r>
                      <a:endParaRPr lang="en-US" sz="3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83" marR="674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3200" dirty="0"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endParaRPr lang="en-US" sz="4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83" marR="674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83" marR="674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83" marR="674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858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dirty="0">
                          <a:latin typeface="Calibri"/>
                          <a:ea typeface="Calibri"/>
                          <a:cs typeface="Times New Roman"/>
                        </a:rPr>
                        <a:t>People who </a:t>
                      </a:r>
                      <a:r>
                        <a:rPr lang="en-US" sz="2000" dirty="0" smtClean="0">
                          <a:latin typeface="Calibri"/>
                          <a:ea typeface="Calibri"/>
                          <a:cs typeface="Times New Roman"/>
                        </a:rPr>
                        <a:t>believe that mothers are better parents for girls than</a:t>
                      </a:r>
                      <a:r>
                        <a:rPr lang="en-US" sz="2000" baseline="0" dirty="0" smtClean="0">
                          <a:latin typeface="Calibri"/>
                          <a:ea typeface="Calibri"/>
                          <a:cs typeface="Times New Roman"/>
                        </a:rPr>
                        <a:t> fathers</a:t>
                      </a:r>
                      <a:endParaRPr lang="en-US" sz="3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83" marR="674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4800" dirty="0" smtClean="0"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endParaRPr lang="en-US" sz="4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83" marR="674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3600" dirty="0"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endParaRPr lang="en-US" sz="5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83" marR="674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83" marR="674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858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dirty="0" smtClean="0">
                          <a:latin typeface="Calibri"/>
                          <a:ea typeface="Calibri"/>
                          <a:cs typeface="Times New Roman"/>
                        </a:rPr>
                        <a:t>People who believe that mothers are better parents for pre school children than fathers.</a:t>
                      </a:r>
                      <a:endParaRPr lang="en-US" sz="3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83" marR="674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4800" dirty="0" smtClean="0"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endParaRPr lang="en-US" sz="4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83" marR="674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3600" dirty="0"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endParaRPr lang="en-US" sz="5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83" marR="674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83" marR="674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858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dirty="0" smtClean="0">
                          <a:latin typeface="Calibri"/>
                          <a:ea typeface="Calibri"/>
                          <a:cs typeface="Times New Roman"/>
                        </a:rPr>
                        <a:t>Stay</a:t>
                      </a:r>
                      <a:r>
                        <a:rPr lang="en-US" sz="2000" baseline="0" dirty="0" smtClean="0">
                          <a:latin typeface="Calibri"/>
                          <a:ea typeface="Calibri"/>
                          <a:cs typeface="Times New Roman"/>
                        </a:rPr>
                        <a:t> home mothers of pre-school children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83" marR="674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83" marR="674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3600" dirty="0"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endParaRPr lang="en-US" sz="5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83" marR="674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83" marR="674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858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83" marR="674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83" marR="674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3600" dirty="0"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endParaRPr lang="en-US" sz="5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83" marR="674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83" marR="674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625975"/>
          </a:xfrm>
        </p:spPr>
        <p:txBody>
          <a:bodyPr/>
          <a:lstStyle/>
          <a:p>
            <a:pPr>
              <a:buNone/>
            </a:pPr>
            <a:r>
              <a:rPr lang="en-US" sz="1800" dirty="0" smtClean="0"/>
              <a:t>Please mark all that would apply in terms of what you believe about the following statement:  </a:t>
            </a:r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r>
              <a:rPr lang="en-US" sz="1800" dirty="0" smtClean="0"/>
              <a:t>“Girls should be raised by their mother.”</a:t>
            </a:r>
          </a:p>
          <a:p>
            <a:pPr>
              <a:buNone/>
            </a:pPr>
            <a:r>
              <a:rPr lang="en-US" sz="1800" dirty="0" smtClean="0"/>
              <a:t>❒Strongly Agree </a:t>
            </a:r>
          </a:p>
          <a:p>
            <a:pPr>
              <a:buNone/>
            </a:pPr>
            <a:r>
              <a:rPr lang="en-US" sz="1800" dirty="0" smtClean="0"/>
              <a:t>❒Agree</a:t>
            </a:r>
          </a:p>
          <a:p>
            <a:pPr>
              <a:buNone/>
            </a:pPr>
            <a:r>
              <a:rPr lang="en-US" sz="1800" dirty="0" smtClean="0"/>
              <a:t>❒Depends on their ages </a:t>
            </a:r>
          </a:p>
          <a:p>
            <a:pPr>
              <a:buNone/>
            </a:pPr>
            <a:r>
              <a:rPr lang="en-US" sz="1800" dirty="0" smtClean="0"/>
              <a:t>❒Depends on their preferences</a:t>
            </a:r>
          </a:p>
          <a:p>
            <a:pPr>
              <a:buNone/>
            </a:pPr>
            <a:r>
              <a:rPr lang="en-US" sz="1800" dirty="0" smtClean="0"/>
              <a:t>❒Depends on : ____________________________	</a:t>
            </a:r>
          </a:p>
          <a:p>
            <a:pPr>
              <a:buNone/>
            </a:pPr>
            <a:r>
              <a:rPr lang="en-US" sz="1800" dirty="0" smtClean="0"/>
              <a:t>❒No beliefs about it one way or the other</a:t>
            </a:r>
          </a:p>
          <a:p>
            <a:pPr>
              <a:buNone/>
            </a:pPr>
            <a:r>
              <a:rPr lang="en-US" sz="1800" dirty="0" smtClean="0"/>
              <a:t>❒Disagree</a:t>
            </a:r>
          </a:p>
          <a:p>
            <a:pPr>
              <a:buNone/>
            </a:pPr>
            <a:r>
              <a:rPr lang="en-US" sz="1800" dirty="0" smtClean="0"/>
              <a:t>❒Strongly Disagree</a:t>
            </a:r>
          </a:p>
          <a:p>
            <a:pPr>
              <a:buNone/>
            </a:pPr>
            <a:r>
              <a:rPr lang="en-US" sz="1800" dirty="0" smtClean="0"/>
              <a:t>Comments:</a:t>
            </a:r>
          </a:p>
          <a:p>
            <a:pPr>
              <a:buNone/>
            </a:pPr>
            <a:r>
              <a:rPr lang="en-US" sz="1800" dirty="0" smtClean="0"/>
              <a:t> </a:t>
            </a:r>
          </a:p>
          <a:p>
            <a:pPr>
              <a:buNone/>
            </a:pPr>
            <a:r>
              <a:rPr lang="en-US" sz="1800" dirty="0" smtClean="0"/>
              <a:t> </a:t>
            </a:r>
          </a:p>
          <a:p>
            <a:pPr>
              <a:buNone/>
            </a:pPr>
            <a:r>
              <a:rPr lang="en-US" sz="1800" dirty="0" smtClean="0"/>
              <a:t> </a:t>
            </a:r>
          </a:p>
          <a:p>
            <a:pPr>
              <a:buNone/>
            </a:pPr>
            <a:r>
              <a:rPr lang="en-US" sz="1800" dirty="0" smtClean="0"/>
              <a:t> </a:t>
            </a:r>
          </a:p>
          <a:p>
            <a:pPr>
              <a:buNone/>
            </a:pPr>
            <a:r>
              <a:rPr lang="en-US" sz="800" dirty="0" smtClean="0"/>
              <a:t> </a:t>
            </a:r>
          </a:p>
          <a:p>
            <a:pPr>
              <a:buNone/>
            </a:pPr>
            <a:r>
              <a:rPr lang="en-US" sz="800" dirty="0" smtClean="0"/>
              <a:t> </a:t>
            </a:r>
          </a:p>
          <a:p>
            <a:pPr>
              <a:buNone/>
            </a:pPr>
            <a:r>
              <a:rPr lang="en-US" sz="800" dirty="0" smtClean="0"/>
              <a:t> </a:t>
            </a:r>
          </a:p>
          <a:p>
            <a:pPr>
              <a:buNone/>
            </a:pPr>
            <a:r>
              <a:rPr lang="en-US" sz="800" dirty="0" smtClean="0"/>
              <a:t> </a:t>
            </a:r>
          </a:p>
          <a:p>
            <a:pPr>
              <a:buNone/>
            </a:pPr>
            <a:r>
              <a:rPr lang="en-US" sz="800" dirty="0" smtClean="0"/>
              <a:t> </a:t>
            </a:r>
          </a:p>
          <a:p>
            <a:pPr>
              <a:buNone/>
            </a:pPr>
            <a:r>
              <a:rPr lang="en-US" sz="800" dirty="0" smtClean="0"/>
              <a:t> </a:t>
            </a:r>
          </a:p>
          <a:p>
            <a:pPr>
              <a:buNone/>
            </a:pPr>
            <a:r>
              <a:rPr lang="en-US" sz="800" dirty="0" smtClean="0"/>
              <a:t> </a:t>
            </a:r>
          </a:p>
          <a:p>
            <a:pPr>
              <a:buNone/>
            </a:pPr>
            <a:r>
              <a:rPr lang="en-US" sz="800" dirty="0" smtClean="0"/>
              <a:t> </a:t>
            </a:r>
          </a:p>
          <a:p>
            <a:pPr>
              <a:buNone/>
            </a:pPr>
            <a:r>
              <a:rPr lang="en-US" sz="800" dirty="0" smtClean="0"/>
              <a:t> </a:t>
            </a:r>
          </a:p>
          <a:p>
            <a:pPr>
              <a:buNone/>
            </a:pPr>
            <a:r>
              <a:rPr lang="en-US" sz="800" dirty="0" smtClean="0"/>
              <a:t> </a:t>
            </a:r>
          </a:p>
          <a:p>
            <a:pPr>
              <a:buNone/>
            </a:pPr>
            <a:r>
              <a:rPr lang="en-US" sz="800" dirty="0" smtClean="0"/>
              <a:t> </a:t>
            </a:r>
          </a:p>
          <a:p>
            <a:pPr>
              <a:buNone/>
            </a:pPr>
            <a:r>
              <a:rPr lang="en-US" sz="800" dirty="0" smtClean="0"/>
              <a:t> </a:t>
            </a:r>
          </a:p>
          <a:p>
            <a:pPr>
              <a:buNone/>
            </a:pPr>
            <a:r>
              <a:rPr lang="en-US" sz="800" dirty="0" smtClean="0"/>
              <a:t> </a:t>
            </a:r>
          </a:p>
          <a:p>
            <a:pPr>
              <a:buNone/>
            </a:pPr>
            <a:r>
              <a:rPr lang="en-US" sz="800" dirty="0" smtClean="0"/>
              <a:t> </a:t>
            </a:r>
          </a:p>
          <a:p>
            <a:pPr>
              <a:buNone/>
            </a:pPr>
            <a:r>
              <a:rPr lang="en-US" sz="800" dirty="0" smtClean="0"/>
              <a:t> </a:t>
            </a:r>
          </a:p>
          <a:p>
            <a:endParaRPr lang="en-US" sz="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990600"/>
            <a:ext cx="8305800" cy="152400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rgbClr val="40F86C"/>
                </a:solidFill>
              </a:rPr>
              <a:t>Putting Advocacy Aside</a:t>
            </a:r>
            <a:r>
              <a:rPr lang="en-US" dirty="0" smtClean="0">
                <a:solidFill>
                  <a:schemeClr val="accent1">
                    <a:satMod val="150000"/>
                  </a:schemeClr>
                </a:solidFill>
              </a:rPr>
              <a:t/>
            </a:r>
            <a:br>
              <a:rPr lang="en-US" dirty="0" smtClean="0">
                <a:solidFill>
                  <a:schemeClr val="accent1">
                    <a:satMod val="150000"/>
                  </a:schemeClr>
                </a:solidFill>
              </a:rPr>
            </a:br>
            <a:r>
              <a:rPr lang="en-US" dirty="0" smtClean="0">
                <a:solidFill>
                  <a:schemeClr val="accent1">
                    <a:satMod val="150000"/>
                  </a:schemeClr>
                </a:solidFill>
              </a:rPr>
              <a:t> </a:t>
            </a:r>
            <a:endParaRPr lang="en-US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0" y="1828800"/>
            <a:ext cx="8686800" cy="4527550"/>
          </a:xfrm>
        </p:spPr>
        <p:txBody>
          <a:bodyPr/>
          <a:lstStyle/>
          <a:p>
            <a:pPr algn="ctr">
              <a:lnSpc>
                <a:spcPct val="150000"/>
              </a:lnSpc>
              <a:buNone/>
            </a:pPr>
            <a:r>
              <a:rPr lang="en-US" sz="4000" b="1" u="sng" dirty="0" smtClean="0"/>
              <a:t>Permission</a:t>
            </a:r>
            <a:r>
              <a:rPr lang="en-US" sz="4000" b="1" dirty="0" smtClean="0"/>
              <a:t> to Disagree</a:t>
            </a:r>
          </a:p>
          <a:p>
            <a:pPr algn="ctr">
              <a:lnSpc>
                <a:spcPct val="150000"/>
              </a:lnSpc>
              <a:buNone/>
            </a:pPr>
            <a:r>
              <a:rPr lang="en-US" sz="4000" b="1" u="sng" dirty="0" smtClean="0"/>
              <a:t>Invitation</a:t>
            </a:r>
            <a:r>
              <a:rPr lang="en-US" sz="4000" b="1" dirty="0" smtClean="0"/>
              <a:t> to Disagree</a:t>
            </a:r>
          </a:p>
          <a:p>
            <a:pPr algn="ctr">
              <a:lnSpc>
                <a:spcPct val="150000"/>
              </a:lnSpc>
              <a:buNone/>
            </a:pPr>
            <a:r>
              <a:rPr lang="en-US" sz="4000" b="1" u="sng" dirty="0" smtClean="0"/>
              <a:t>Praise</a:t>
            </a:r>
            <a:r>
              <a:rPr lang="en-US" sz="4000" b="1" dirty="0" smtClean="0"/>
              <a:t>  for Disagreeing</a:t>
            </a:r>
          </a:p>
          <a:p>
            <a:pPr algn="ctr">
              <a:lnSpc>
                <a:spcPct val="150000"/>
              </a:lnSpc>
              <a:buNone/>
            </a:pPr>
            <a:r>
              <a:rPr lang="en-US" sz="4000" b="1" u="sng" dirty="0" smtClean="0"/>
              <a:t>Invitation</a:t>
            </a:r>
            <a:r>
              <a:rPr lang="en-US" sz="4000" b="1" dirty="0" smtClean="0"/>
              <a:t> for Others to Disagree</a:t>
            </a:r>
          </a:p>
          <a:p>
            <a:pPr algn="ctr">
              <a:lnSpc>
                <a:spcPct val="150000"/>
              </a:lnSpc>
              <a:buNone/>
            </a:pPr>
            <a:r>
              <a:rPr lang="en-US" sz="4000" b="1" u="sng" dirty="0" smtClean="0"/>
              <a:t>Allow</a:t>
            </a:r>
            <a:r>
              <a:rPr lang="en-US" sz="4000" b="1" dirty="0" smtClean="0"/>
              <a:t> Negative Juror Expectations</a:t>
            </a:r>
          </a:p>
          <a:p>
            <a:pPr algn="ctr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450"/>
                            </p:stCondLst>
                            <p:childTnLst>
                              <p:par>
                                <p:cTn id="1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95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450"/>
                            </p:stCondLst>
                            <p:childTnLst>
                              <p:par>
                                <p:cTn id="20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250"/>
                            </p:stCondLst>
                            <p:childTnLst>
                              <p:par>
                                <p:cTn id="26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20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satMod val="150000"/>
                  </a:schemeClr>
                </a:solidFill>
              </a:rPr>
              <a:t>Practice Tips:</a:t>
            </a:r>
            <a:br>
              <a:rPr lang="en-US" dirty="0" smtClean="0">
                <a:solidFill>
                  <a:schemeClr val="accent1">
                    <a:satMod val="150000"/>
                  </a:schemeClr>
                </a:solidFill>
              </a:rPr>
            </a:br>
            <a:r>
              <a:rPr lang="en-US" dirty="0" smtClean="0">
                <a:solidFill>
                  <a:schemeClr val="accent1">
                    <a:satMod val="150000"/>
                  </a:schemeClr>
                </a:solidFill>
              </a:rPr>
              <a:t>Challenge for Cause </a:t>
            </a:r>
            <a:endParaRPr lang="en-US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u="sng" dirty="0" smtClean="0"/>
              <a:t>Starting </a:t>
            </a:r>
            <a:r>
              <a:rPr lang="en-US" b="1" dirty="0" smtClean="0"/>
              <a:t>out leaning toward one side or the other is not enough to show bias. (usually)</a:t>
            </a:r>
          </a:p>
          <a:p>
            <a:endParaRPr lang="en-US" b="1" dirty="0" smtClean="0"/>
          </a:p>
          <a:p>
            <a:r>
              <a:rPr lang="en-US" b="1" dirty="0" smtClean="0"/>
              <a:t>Focus on how attitude will impact </a:t>
            </a:r>
            <a:r>
              <a:rPr lang="en-US" b="1" u="sng" dirty="0" smtClean="0"/>
              <a:t>deliberation.</a:t>
            </a:r>
          </a:p>
          <a:p>
            <a:pPr>
              <a:buNone/>
            </a:pPr>
            <a:endParaRPr lang="en-US" b="1" dirty="0" smtClean="0"/>
          </a:p>
          <a:p>
            <a:r>
              <a:rPr lang="en-US" b="1" dirty="0" smtClean="0"/>
              <a:t>Focus  on how attitude will impact the - their </a:t>
            </a:r>
            <a:r>
              <a:rPr lang="en-US" b="1" u="sng" dirty="0" smtClean="0"/>
              <a:t>verdict</a:t>
            </a:r>
            <a:r>
              <a:rPr lang="en-US" u="sng" dirty="0" smtClean="0"/>
              <a:t>.</a:t>
            </a:r>
          </a:p>
          <a:p>
            <a:pPr>
              <a:buFont typeface="Wingdings 2" pitchFamily="18" charset="2"/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5257800"/>
            <a:ext cx="9753600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1027" name="Picture 1" descr="C:\Users\Jan DeLipsey\AppData\Local\Microsoft\Windows\Temporary Internet Files\Content.Outlook\CY2IIF37\PP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990600"/>
            <a:ext cx="9982200" cy="816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533400" y="-457200"/>
            <a:ext cx="8763000" cy="1828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62000" y="2743200"/>
            <a:ext cx="8382000" cy="914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066800" y="3962400"/>
            <a:ext cx="8077200" cy="1143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066800" y="4876800"/>
            <a:ext cx="8077200" cy="1600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4" descr="homepag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9600" y="-304800"/>
            <a:ext cx="7696200" cy="877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762000" y="5562600"/>
            <a:ext cx="7466083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u="sng" spc="50" dirty="0">
                <a:ln w="11430"/>
                <a:solidFill>
                  <a:schemeClr val="accent5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www.litigationedge.net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INSERT PHOTO OF JURY HERE</a:t>
            </a:r>
          </a:p>
        </p:txBody>
      </p:sp>
      <p:pic>
        <p:nvPicPr>
          <p:cNvPr id="9220" name="Picture 4" descr="jury box.bmp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1676400"/>
            <a:ext cx="8839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533400" y="685800"/>
            <a:ext cx="3581400" cy="158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063752"/>
          </a:xfrm>
        </p:spPr>
        <p:txBody>
          <a:bodyPr/>
          <a:lstStyle/>
          <a:p>
            <a:r>
              <a:rPr lang="en-US" dirty="0" smtClean="0"/>
              <a:t>Jury Selection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419600" y="381000"/>
            <a:ext cx="441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chemeClr val="bg1"/>
                </a:solidFill>
              </a:rPr>
              <a:t>Jury De Selection</a:t>
            </a:r>
            <a:endParaRPr lang="en-US" sz="36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305800" cy="1197864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US" sz="6600" dirty="0" smtClean="0">
                <a:solidFill>
                  <a:schemeClr val="bg1"/>
                </a:solidFill>
              </a:rPr>
              <a:t> Goal? </a:t>
            </a:r>
            <a:endParaRPr lang="en-US" sz="66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84350"/>
            <a:ext cx="8305800" cy="4572000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endParaRPr lang="en-US" dirty="0" smtClean="0"/>
          </a:p>
          <a:p>
            <a:pPr algn="ctr">
              <a:buFont typeface="Wingdings 2" pitchFamily="18" charset="2"/>
              <a:buNone/>
            </a:pPr>
            <a:r>
              <a:rPr lang="en-US" b="1" dirty="0" smtClean="0"/>
              <a:t>	</a:t>
            </a:r>
            <a:r>
              <a:rPr lang="en-US" sz="7200" b="1" dirty="0" smtClean="0"/>
              <a:t>Seat a jury which will be open to </a:t>
            </a:r>
          </a:p>
          <a:p>
            <a:pPr algn="ctr">
              <a:buFont typeface="Wingdings 2" pitchFamily="18" charset="2"/>
              <a:buNone/>
            </a:pPr>
            <a:r>
              <a:rPr lang="en-US" sz="7200" b="1" dirty="0" smtClean="0"/>
              <a:t>Your Argument.</a:t>
            </a:r>
            <a:endParaRPr lang="en-US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4294967295"/>
          </p:nvPr>
        </p:nvSpPr>
        <p:spPr>
          <a:xfrm>
            <a:off x="381000" y="2743200"/>
            <a:ext cx="8763000" cy="1981200"/>
          </a:xfrm>
        </p:spPr>
        <p:txBody>
          <a:bodyPr/>
          <a:lstStyle/>
          <a:p>
            <a:pPr algn="ctr">
              <a:buNone/>
            </a:pPr>
            <a:r>
              <a:rPr lang="en-US" sz="5400" b="1" dirty="0" smtClean="0"/>
              <a:t>Challenge- Strike Model </a:t>
            </a:r>
            <a:r>
              <a:rPr lang="en-US" sz="2800" b="1" dirty="0" smtClean="0"/>
              <a:t>©</a:t>
            </a:r>
            <a:endParaRPr lang="en-US" sz="5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-457200" y="838200"/>
            <a:ext cx="9982200" cy="4800599"/>
          </a:xfrm>
        </p:spPr>
        <p:txBody>
          <a:bodyPr/>
          <a:lstStyle/>
          <a:p>
            <a:pPr algn="ctr">
              <a:buNone/>
            </a:pPr>
            <a:r>
              <a:rPr lang="en-US" sz="4000" b="1" dirty="0" smtClean="0"/>
              <a:t>Panelists are not blank slates</a:t>
            </a:r>
          </a:p>
          <a:p>
            <a:pPr algn="ctr">
              <a:buNone/>
            </a:pPr>
            <a:endParaRPr lang="en-US" sz="4000" b="1" dirty="0" smtClean="0"/>
          </a:p>
          <a:p>
            <a:pPr algn="ctr">
              <a:buNone/>
            </a:pPr>
            <a:endParaRPr lang="en-US" sz="4000" b="1" dirty="0" smtClean="0"/>
          </a:p>
          <a:p>
            <a:pPr algn="ctr">
              <a:buNone/>
            </a:pPr>
            <a:r>
              <a:rPr lang="en-US" sz="4000" b="1" dirty="0" smtClean="0"/>
              <a:t>Strong moral convictions will not be abandoned</a:t>
            </a:r>
            <a:endParaRPr lang="en-US" sz="4000" b="1" dirty="0"/>
          </a:p>
        </p:txBody>
      </p:sp>
      <p:pic>
        <p:nvPicPr>
          <p:cNvPr id="3074" name="Picture 2" descr="C:\Users\jan\AppData\Local\Microsoft\Windows\Temporary Internet Files\Content.IE5\WM32DQ28\MPj02626100000[1]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601200" cy="685800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1371600" y="838200"/>
            <a:ext cx="6705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b="1" dirty="0" smtClean="0">
                <a:latin typeface="Monotype Corsiva" pitchFamily="66" charset="0"/>
              </a:rPr>
              <a:t>Monique</a:t>
            </a:r>
            <a:endParaRPr lang="en-US" sz="5400" b="1" dirty="0">
              <a:latin typeface="Monotype Corsiva" pitchFamily="66" charset="0"/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rot="16200000" flipH="1">
            <a:off x="3733800" y="1676400"/>
            <a:ext cx="685800" cy="533400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Freeform 10"/>
          <p:cNvSpPr/>
          <p:nvPr/>
        </p:nvSpPr>
        <p:spPr>
          <a:xfrm>
            <a:off x="1994116" y="4224548"/>
            <a:ext cx="621493" cy="453778"/>
          </a:xfrm>
          <a:custGeom>
            <a:avLst/>
            <a:gdLst>
              <a:gd name="connsiteX0" fmla="*/ 132396 w 621493"/>
              <a:gd name="connsiteY0" fmla="*/ 347452 h 453778"/>
              <a:gd name="connsiteX1" fmla="*/ 259986 w 621493"/>
              <a:gd name="connsiteY1" fmla="*/ 389982 h 453778"/>
              <a:gd name="connsiteX2" fmla="*/ 430107 w 621493"/>
              <a:gd name="connsiteY2" fmla="*/ 304922 h 453778"/>
              <a:gd name="connsiteX3" fmla="*/ 493903 w 621493"/>
              <a:gd name="connsiteY3" fmla="*/ 241126 h 453778"/>
              <a:gd name="connsiteX4" fmla="*/ 621493 w 621493"/>
              <a:gd name="connsiteY4" fmla="*/ 156066 h 453778"/>
              <a:gd name="connsiteX5" fmla="*/ 557698 w 621493"/>
              <a:gd name="connsiteY5" fmla="*/ 156066 h 453778"/>
              <a:gd name="connsiteX6" fmla="*/ 430107 w 621493"/>
              <a:gd name="connsiteY6" fmla="*/ 219861 h 453778"/>
              <a:gd name="connsiteX7" fmla="*/ 387577 w 621493"/>
              <a:gd name="connsiteY7" fmla="*/ 262392 h 453778"/>
              <a:gd name="connsiteX8" fmla="*/ 89865 w 621493"/>
              <a:gd name="connsiteY8" fmla="*/ 304922 h 453778"/>
              <a:gd name="connsiteX9" fmla="*/ 4805 w 621493"/>
              <a:gd name="connsiteY9" fmla="*/ 326187 h 453778"/>
              <a:gd name="connsiteX10" fmla="*/ 174926 w 621493"/>
              <a:gd name="connsiteY10" fmla="*/ 453778 h 453778"/>
              <a:gd name="connsiteX11" fmla="*/ 238721 w 621493"/>
              <a:gd name="connsiteY11" fmla="*/ 411247 h 4537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21493" h="453778">
                <a:moveTo>
                  <a:pt x="132396" y="347452"/>
                </a:moveTo>
                <a:cubicBezTo>
                  <a:pt x="174926" y="361629"/>
                  <a:pt x="218362" y="406632"/>
                  <a:pt x="259986" y="389982"/>
                </a:cubicBezTo>
                <a:cubicBezTo>
                  <a:pt x="335149" y="359917"/>
                  <a:pt x="371303" y="353925"/>
                  <a:pt x="430107" y="304922"/>
                </a:cubicBezTo>
                <a:cubicBezTo>
                  <a:pt x="453210" y="285669"/>
                  <a:pt x="470164" y="259589"/>
                  <a:pt x="493903" y="241126"/>
                </a:cubicBezTo>
                <a:cubicBezTo>
                  <a:pt x="534250" y="209745"/>
                  <a:pt x="621493" y="156066"/>
                  <a:pt x="621493" y="156066"/>
                </a:cubicBezTo>
                <a:cubicBezTo>
                  <a:pt x="543461" y="0"/>
                  <a:pt x="607332" y="81614"/>
                  <a:pt x="557698" y="156066"/>
                </a:cubicBezTo>
                <a:cubicBezTo>
                  <a:pt x="534142" y="191400"/>
                  <a:pt x="466498" y="207731"/>
                  <a:pt x="430107" y="219861"/>
                </a:cubicBezTo>
                <a:cubicBezTo>
                  <a:pt x="415930" y="234038"/>
                  <a:pt x="404769" y="252077"/>
                  <a:pt x="387577" y="262392"/>
                </a:cubicBezTo>
                <a:cubicBezTo>
                  <a:pt x="321830" y="301841"/>
                  <a:pt x="93486" y="304593"/>
                  <a:pt x="89865" y="304922"/>
                </a:cubicBezTo>
                <a:cubicBezTo>
                  <a:pt x="61512" y="312010"/>
                  <a:pt x="0" y="297359"/>
                  <a:pt x="4805" y="326187"/>
                </a:cubicBezTo>
                <a:cubicBezTo>
                  <a:pt x="19179" y="412426"/>
                  <a:pt x="111792" y="432732"/>
                  <a:pt x="174926" y="453778"/>
                </a:cubicBezTo>
                <a:lnTo>
                  <a:pt x="238721" y="411247"/>
                </a:lnTo>
              </a:path>
            </a:pathLst>
          </a:custGeom>
          <a:solidFill>
            <a:schemeClr val="accent1"/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/>
          <p:cNvSpPr/>
          <p:nvPr/>
        </p:nvSpPr>
        <p:spPr>
          <a:xfrm>
            <a:off x="1846521" y="4289213"/>
            <a:ext cx="684874" cy="240257"/>
          </a:xfrm>
          <a:custGeom>
            <a:avLst/>
            <a:gdLst>
              <a:gd name="connsiteX0" fmla="*/ 24809 w 684874"/>
              <a:gd name="connsiteY0" fmla="*/ 176461 h 240257"/>
              <a:gd name="connsiteX1" fmla="*/ 109870 w 684874"/>
              <a:gd name="connsiteY1" fmla="*/ 70136 h 240257"/>
              <a:gd name="connsiteX2" fmla="*/ 237460 w 684874"/>
              <a:gd name="connsiteY2" fmla="*/ 112666 h 240257"/>
              <a:gd name="connsiteX3" fmla="*/ 279991 w 684874"/>
              <a:gd name="connsiteY3" fmla="*/ 70136 h 240257"/>
              <a:gd name="connsiteX4" fmla="*/ 301256 w 684874"/>
              <a:gd name="connsiteY4" fmla="*/ 6340 h 240257"/>
              <a:gd name="connsiteX5" fmla="*/ 343786 w 684874"/>
              <a:gd name="connsiteY5" fmla="*/ 48871 h 240257"/>
              <a:gd name="connsiteX6" fmla="*/ 471377 w 684874"/>
              <a:gd name="connsiteY6" fmla="*/ 112666 h 240257"/>
              <a:gd name="connsiteX7" fmla="*/ 662763 w 684874"/>
              <a:gd name="connsiteY7" fmla="*/ 70136 h 240257"/>
              <a:gd name="connsiteX8" fmla="*/ 598967 w 684874"/>
              <a:gd name="connsiteY8" fmla="*/ 91401 h 240257"/>
              <a:gd name="connsiteX9" fmla="*/ 471377 w 684874"/>
              <a:gd name="connsiteY9" fmla="*/ 155196 h 240257"/>
              <a:gd name="connsiteX10" fmla="*/ 428846 w 684874"/>
              <a:gd name="connsiteY10" fmla="*/ 197727 h 240257"/>
              <a:gd name="connsiteX11" fmla="*/ 258726 w 684874"/>
              <a:gd name="connsiteY11" fmla="*/ 240257 h 240257"/>
              <a:gd name="connsiteX12" fmla="*/ 24809 w 684874"/>
              <a:gd name="connsiteY12" fmla="*/ 176461 h 2402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4874" h="240257">
                <a:moveTo>
                  <a:pt x="24809" y="176461"/>
                </a:moveTo>
                <a:cubicBezTo>
                  <a:pt x="0" y="148107"/>
                  <a:pt x="89668" y="70136"/>
                  <a:pt x="109870" y="70136"/>
                </a:cubicBezTo>
                <a:cubicBezTo>
                  <a:pt x="154701" y="70136"/>
                  <a:pt x="237460" y="112666"/>
                  <a:pt x="237460" y="112666"/>
                </a:cubicBezTo>
                <a:cubicBezTo>
                  <a:pt x="251637" y="98489"/>
                  <a:pt x="269676" y="87328"/>
                  <a:pt x="279991" y="70136"/>
                </a:cubicBezTo>
                <a:cubicBezTo>
                  <a:pt x="291524" y="50915"/>
                  <a:pt x="279991" y="13428"/>
                  <a:pt x="301256" y="6340"/>
                </a:cubicBezTo>
                <a:cubicBezTo>
                  <a:pt x="320276" y="0"/>
                  <a:pt x="328130" y="36346"/>
                  <a:pt x="343786" y="48871"/>
                </a:cubicBezTo>
                <a:cubicBezTo>
                  <a:pt x="402675" y="95983"/>
                  <a:pt x="403996" y="90206"/>
                  <a:pt x="471377" y="112666"/>
                </a:cubicBezTo>
                <a:cubicBezTo>
                  <a:pt x="535172" y="98489"/>
                  <a:pt x="598301" y="80880"/>
                  <a:pt x="662763" y="70136"/>
                </a:cubicBezTo>
                <a:cubicBezTo>
                  <a:pt x="684874" y="66451"/>
                  <a:pt x="619016" y="81377"/>
                  <a:pt x="598967" y="91401"/>
                </a:cubicBezTo>
                <a:cubicBezTo>
                  <a:pt x="434072" y="173848"/>
                  <a:pt x="631731" y="101745"/>
                  <a:pt x="471377" y="155196"/>
                </a:cubicBezTo>
                <a:cubicBezTo>
                  <a:pt x="457200" y="169373"/>
                  <a:pt x="446038" y="187412"/>
                  <a:pt x="428846" y="197727"/>
                </a:cubicBezTo>
                <a:cubicBezTo>
                  <a:pt x="396152" y="217344"/>
                  <a:pt x="281594" y="235683"/>
                  <a:pt x="258726" y="240257"/>
                </a:cubicBezTo>
                <a:cubicBezTo>
                  <a:pt x="30532" y="194619"/>
                  <a:pt x="49618" y="204815"/>
                  <a:pt x="24809" y="176461"/>
                </a:cubicBezTo>
                <a:close/>
              </a:path>
            </a:pathLst>
          </a:cu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1" grpId="0" animBg="1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z="6000" dirty="0" smtClean="0">
                <a:solidFill>
                  <a:schemeClr val="accent1">
                    <a:satMod val="150000"/>
                  </a:schemeClr>
                </a:solidFill>
              </a:rPr>
              <a:t>How?</a:t>
            </a:r>
            <a:endParaRPr lang="en-US" sz="6000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9372600" cy="5060950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en-US" sz="4000" smtClean="0"/>
              <a:t>Construct a Voir Dire that will </a:t>
            </a:r>
          </a:p>
          <a:p>
            <a:pPr>
              <a:buFont typeface="Wingdings 2" pitchFamily="18" charset="2"/>
              <a:buNone/>
            </a:pPr>
            <a:r>
              <a:rPr lang="en-US" sz="4000" smtClean="0"/>
              <a:t>yield enough information to:</a:t>
            </a:r>
          </a:p>
          <a:p>
            <a:pPr>
              <a:buFont typeface="Wingdings 2" pitchFamily="18" charset="2"/>
              <a:buNone/>
            </a:pPr>
            <a:endParaRPr lang="en-US" sz="4000" smtClean="0"/>
          </a:p>
          <a:p>
            <a:r>
              <a:rPr lang="en-US" sz="4000" smtClean="0"/>
              <a:t>Identify Biases  </a:t>
            </a:r>
          </a:p>
          <a:p>
            <a:r>
              <a:rPr lang="en-US" sz="4000" smtClean="0"/>
              <a:t>Successfully Challenge for Cause</a:t>
            </a:r>
          </a:p>
          <a:p>
            <a:r>
              <a:rPr lang="en-US" sz="4000" smtClean="0"/>
              <a:t>Effectively Use Pre-emptive Strikes</a:t>
            </a:r>
          </a:p>
        </p:txBody>
      </p:sp>
      <p:sp>
        <p:nvSpPr>
          <p:cNvPr id="4" name="Oval 3"/>
          <p:cNvSpPr/>
          <p:nvPr/>
        </p:nvSpPr>
        <p:spPr>
          <a:xfrm>
            <a:off x="381000" y="3810000"/>
            <a:ext cx="7848600" cy="6858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satMod val="150000"/>
                  </a:schemeClr>
                </a:solidFill>
              </a:rPr>
              <a:t>What are your topics?</a:t>
            </a:r>
            <a:endParaRPr lang="en-US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85800" y="3352800"/>
            <a:ext cx="7239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/>
              <a:t>Any area of Bias</a:t>
            </a:r>
            <a:endParaRPr lang="en-US" sz="199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6" descr="Hank5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-304800" y="0"/>
            <a:ext cx="101346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600" dirty="0" smtClean="0"/>
              <a:t>Poison?</a:t>
            </a:r>
            <a:endParaRPr lang="en-US" sz="6600" dirty="0"/>
          </a:p>
        </p:txBody>
      </p:sp>
      <p:pic>
        <p:nvPicPr>
          <p:cNvPr id="2050" name="Picture 2" descr="C:\Users\jan\AppData\Local\Microsoft\Windows\Temporary Internet Files\Content.IE5\WM32DQ28\MCj03107340000[1].wmf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533400" y="1600200"/>
            <a:ext cx="8610600" cy="5486399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0" y="1371600"/>
            <a:ext cx="9144000" cy="5486400"/>
          </a:xfrm>
          <a:prstGeom prst="rect">
            <a:avLst/>
          </a:prstGeom>
          <a:solidFill>
            <a:srgbClr val="40F86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Opportunity</a:t>
            </a:r>
            <a:endParaRPr lang="en-US" sz="88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209800" y="304800"/>
            <a:ext cx="4267200" cy="8382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animBg="1"/>
      <p:bldP spid="8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Verve">
    <a:dk1>
      <a:sysClr val="windowText" lastClr="000000"/>
    </a:dk1>
    <a:lt1>
      <a:sysClr val="window" lastClr="FFFFFF"/>
    </a:lt1>
    <a:dk2>
      <a:srgbClr val="666666"/>
    </a:dk2>
    <a:lt2>
      <a:srgbClr val="D2D2D2"/>
    </a:lt2>
    <a:accent1>
      <a:srgbClr val="FF388C"/>
    </a:accent1>
    <a:accent2>
      <a:srgbClr val="E40059"/>
    </a:accent2>
    <a:accent3>
      <a:srgbClr val="9C007F"/>
    </a:accent3>
    <a:accent4>
      <a:srgbClr val="68007F"/>
    </a:accent4>
    <a:accent5>
      <a:srgbClr val="005BD3"/>
    </a:accent5>
    <a:accent6>
      <a:srgbClr val="00349E"/>
    </a:accent6>
    <a:hlink>
      <a:srgbClr val="17BBFD"/>
    </a:hlink>
    <a:folHlink>
      <a:srgbClr val="FF79C2"/>
    </a:folHlink>
  </a:clrScheme>
</a:themeOverride>
</file>

<file path=ppt/theme/themeOverride2.xml><?xml version="1.0" encoding="utf-8"?>
<a:themeOverride xmlns:a="http://schemas.openxmlformats.org/drawingml/2006/main">
  <a:clrScheme name="Verve">
    <a:dk1>
      <a:sysClr val="windowText" lastClr="000000"/>
    </a:dk1>
    <a:lt1>
      <a:sysClr val="window" lastClr="FFFFFF"/>
    </a:lt1>
    <a:dk2>
      <a:srgbClr val="666666"/>
    </a:dk2>
    <a:lt2>
      <a:srgbClr val="D2D2D2"/>
    </a:lt2>
    <a:accent1>
      <a:srgbClr val="FF388C"/>
    </a:accent1>
    <a:accent2>
      <a:srgbClr val="E40059"/>
    </a:accent2>
    <a:accent3>
      <a:srgbClr val="9C007F"/>
    </a:accent3>
    <a:accent4>
      <a:srgbClr val="68007F"/>
    </a:accent4>
    <a:accent5>
      <a:srgbClr val="005BD3"/>
    </a:accent5>
    <a:accent6>
      <a:srgbClr val="00349E"/>
    </a:accent6>
    <a:hlink>
      <a:srgbClr val="17BBFD"/>
    </a:hlink>
    <a:folHlink>
      <a:srgbClr val="FF79C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1039</TotalTime>
  <Words>254</Words>
  <Application>Microsoft Office PowerPoint</Application>
  <PresentationFormat>On-screen Show (4:3)</PresentationFormat>
  <Paragraphs>112</Paragraphs>
  <Slides>15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Module</vt:lpstr>
      <vt:lpstr>Family Law Jury Trial</vt:lpstr>
      <vt:lpstr>Jury Selection</vt:lpstr>
      <vt:lpstr> Goal? </vt:lpstr>
      <vt:lpstr>Slide 4</vt:lpstr>
      <vt:lpstr>Slide 5</vt:lpstr>
      <vt:lpstr>How?</vt:lpstr>
      <vt:lpstr>What are your topics?</vt:lpstr>
      <vt:lpstr>Slide 8</vt:lpstr>
      <vt:lpstr>Poison?</vt:lpstr>
      <vt:lpstr>Slide 10</vt:lpstr>
      <vt:lpstr>Slide 11</vt:lpstr>
      <vt:lpstr>Putting Advocacy Aside  </vt:lpstr>
      <vt:lpstr>Practice Tips: Challenge for Cause </vt:lpstr>
      <vt:lpstr>Slide 14</vt:lpstr>
      <vt:lpstr>Slide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INSERT OUR WEBSITE SLIDE</dc:title>
  <dc:creator>root</dc:creator>
  <cp:lastModifiedBy>Jan DeLipsey</cp:lastModifiedBy>
  <cp:revision>95</cp:revision>
  <dcterms:created xsi:type="dcterms:W3CDTF">2008-01-23T18:20:40Z</dcterms:created>
  <dcterms:modified xsi:type="dcterms:W3CDTF">2009-08-12T15:18:50Z</dcterms:modified>
</cp:coreProperties>
</file>